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1"/>
  </p:notesMasterIdLst>
  <p:handoutMasterIdLst>
    <p:handoutMasterId r:id="rId22"/>
  </p:handoutMasterIdLst>
  <p:sldIdLst>
    <p:sldId id="257" r:id="rId2"/>
    <p:sldId id="290" r:id="rId3"/>
    <p:sldId id="289" r:id="rId4"/>
    <p:sldId id="262" r:id="rId5"/>
    <p:sldId id="291" r:id="rId6"/>
    <p:sldId id="264" r:id="rId7"/>
    <p:sldId id="265" r:id="rId8"/>
    <p:sldId id="267" r:id="rId9"/>
    <p:sldId id="268" r:id="rId10"/>
    <p:sldId id="269" r:id="rId11"/>
    <p:sldId id="270" r:id="rId12"/>
    <p:sldId id="271" r:id="rId13"/>
    <p:sldId id="272" r:id="rId14"/>
    <p:sldId id="299" r:id="rId15"/>
    <p:sldId id="300" r:id="rId16"/>
    <p:sldId id="301" r:id="rId17"/>
    <p:sldId id="273" r:id="rId18"/>
    <p:sldId id="274" r:id="rId19"/>
    <p:sldId id="275" r:id="rId20"/>
  </p:sldIdLst>
  <p:sldSz cx="9144000" cy="6858000" type="screen4x3"/>
  <p:notesSz cx="6858000"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32" autoAdjust="0"/>
    <p:restoredTop sz="94195" autoAdjust="0"/>
  </p:normalViewPr>
  <p:slideViewPr>
    <p:cSldViewPr>
      <p:cViewPr varScale="1">
        <p:scale>
          <a:sx n="73" d="100"/>
          <a:sy n="73" d="100"/>
        </p:scale>
        <p:origin x="-1182"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332"/>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6332"/>
          </a:xfrm>
          <a:prstGeom prst="rect">
            <a:avLst/>
          </a:prstGeom>
        </p:spPr>
        <p:txBody>
          <a:bodyPr vert="horz" lIns="93177" tIns="46589" rIns="93177" bIns="46589" rtlCol="0"/>
          <a:lstStyle>
            <a:lvl1pPr algn="r">
              <a:defRPr sz="1200"/>
            </a:lvl1pPr>
          </a:lstStyle>
          <a:p>
            <a:fld id="{CA622EBE-B55B-403F-B56B-E6BFAF74E3BC}" type="datetimeFigureOut">
              <a:rPr lang="en-US" smtClean="0"/>
              <a:t>23-Sep-17</a:t>
            </a:fld>
            <a:endParaRPr lang="en-US"/>
          </a:p>
        </p:txBody>
      </p:sp>
      <p:sp>
        <p:nvSpPr>
          <p:cNvPr id="4" name="Footer Placeholder 3"/>
          <p:cNvSpPr>
            <a:spLocks noGrp="1"/>
          </p:cNvSpPr>
          <p:nvPr>
            <p:ph type="ftr" sz="quarter" idx="2"/>
          </p:nvPr>
        </p:nvSpPr>
        <p:spPr>
          <a:xfrm>
            <a:off x="0" y="9428584"/>
            <a:ext cx="2971800" cy="496332"/>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28584"/>
            <a:ext cx="2971800" cy="496332"/>
          </a:xfrm>
          <a:prstGeom prst="rect">
            <a:avLst/>
          </a:prstGeom>
        </p:spPr>
        <p:txBody>
          <a:bodyPr vert="horz" lIns="93177" tIns="46589" rIns="93177" bIns="46589" rtlCol="0" anchor="b"/>
          <a:lstStyle>
            <a:lvl1pPr algn="r">
              <a:defRPr sz="1200"/>
            </a:lvl1pPr>
          </a:lstStyle>
          <a:p>
            <a:fld id="{D9CFFF46-75D1-4C1B-8E3D-FFC8E43340BD}"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332"/>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3" y="0"/>
            <a:ext cx="2971800" cy="496332"/>
          </a:xfrm>
          <a:prstGeom prst="rect">
            <a:avLst/>
          </a:prstGeom>
        </p:spPr>
        <p:txBody>
          <a:bodyPr vert="horz" lIns="93177" tIns="46589" rIns="93177" bIns="46589" rtlCol="0"/>
          <a:lstStyle>
            <a:lvl1pPr algn="r">
              <a:defRPr sz="1200"/>
            </a:lvl1pPr>
          </a:lstStyle>
          <a:p>
            <a:fld id="{B3C5D369-58B3-4BA1-84C4-3E3FF0CDEE6A}" type="datetimeFigureOut">
              <a:rPr lang="en-US" smtClean="0"/>
              <a:pPr/>
              <a:t>23-Sep-17</a:t>
            </a:fld>
            <a:endParaRPr lang="en-US"/>
          </a:p>
        </p:txBody>
      </p:sp>
      <p:sp>
        <p:nvSpPr>
          <p:cNvPr id="4" name="Slide Image Placeholder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5800" y="4715153"/>
            <a:ext cx="5486400" cy="4466987"/>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71800" cy="496332"/>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28584"/>
            <a:ext cx="2971800" cy="496332"/>
          </a:xfrm>
          <a:prstGeom prst="rect">
            <a:avLst/>
          </a:prstGeom>
        </p:spPr>
        <p:txBody>
          <a:bodyPr vert="horz" lIns="93177" tIns="46589" rIns="93177" bIns="46589" rtlCol="0" anchor="b"/>
          <a:lstStyle>
            <a:lvl1pPr algn="r">
              <a:defRPr sz="1200"/>
            </a:lvl1pPr>
          </a:lstStyle>
          <a:p>
            <a:fld id="{708E0F75-5987-41B0-B8BC-F0EC387E3AF7}" type="slidenum">
              <a:rPr lang="en-US" smtClean="0"/>
              <a:pPr/>
              <a:t>‹#›</a:t>
            </a:fld>
            <a:endParaRPr lang="en-US"/>
          </a:p>
        </p:txBody>
      </p:sp>
    </p:spTree>
    <p:extLst>
      <p:ext uri="{BB962C8B-B14F-4D97-AF65-F5344CB8AC3E}">
        <p14:creationId xmlns:p14="http://schemas.microsoft.com/office/powerpoint/2010/main" xmlns="" val="3716761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8E0F75-5987-41B0-B8BC-F0EC387E3AF7}" type="slidenum">
              <a:rPr lang="en-US" smtClean="0"/>
              <a:pPr/>
              <a:t>1</a:t>
            </a:fld>
            <a:endParaRPr lang="en-US"/>
          </a:p>
        </p:txBody>
      </p:sp>
    </p:spTree>
    <p:extLst>
      <p:ext uri="{BB962C8B-B14F-4D97-AF65-F5344CB8AC3E}">
        <p14:creationId xmlns:p14="http://schemas.microsoft.com/office/powerpoint/2010/main" xmlns="" val="1054279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r-Latn-RS" dirty="0"/>
              <a:t>Final reports will be done in disseminating purposes with personal impresions, interesting pictures and future recommedations</a:t>
            </a:r>
          </a:p>
        </p:txBody>
      </p:sp>
      <p:sp>
        <p:nvSpPr>
          <p:cNvPr id="4" name="Slide Number Placeholder 3"/>
          <p:cNvSpPr>
            <a:spLocks noGrp="1"/>
          </p:cNvSpPr>
          <p:nvPr>
            <p:ph type="sldNum" sz="quarter" idx="10"/>
          </p:nvPr>
        </p:nvSpPr>
        <p:spPr/>
        <p:txBody>
          <a:bodyPr/>
          <a:lstStyle/>
          <a:p>
            <a:fld id="{708E0F75-5987-41B0-B8BC-F0EC387E3AF7}" type="slidenum">
              <a:rPr lang="en-US" smtClean="0"/>
              <a:pPr/>
              <a:t>17</a:t>
            </a:fld>
            <a:endParaRPr lang="en-US"/>
          </a:p>
        </p:txBody>
      </p:sp>
    </p:spTree>
    <p:extLst>
      <p:ext uri="{BB962C8B-B14F-4D97-AF65-F5344CB8AC3E}">
        <p14:creationId xmlns:p14="http://schemas.microsoft.com/office/powerpoint/2010/main" xmlns="" val="1345183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3506E2F-BE8E-4FE7-8FFF-C45DBB226836}" type="datetimeFigureOut">
              <a:rPr lang="en-US" smtClean="0"/>
              <a:pPr/>
              <a:t>23-Sep-17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A95017-2878-4D7A-977E-B4F7BC3BF114}" type="slidenum">
              <a:rPr lang="en-US" smtClean="0"/>
              <a:pPr/>
              <a:t>‹#›</a:t>
            </a:fld>
            <a:endParaRPr lang="en-US"/>
          </a:p>
        </p:txBody>
      </p:sp>
    </p:spTree>
    <p:extLst>
      <p:ext uri="{BB962C8B-B14F-4D97-AF65-F5344CB8AC3E}">
        <p14:creationId xmlns:p14="http://schemas.microsoft.com/office/powerpoint/2010/main" xmlns="" val="2513740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506E2F-BE8E-4FE7-8FFF-C45DBB226836}" type="datetimeFigureOut">
              <a:rPr lang="en-US" smtClean="0"/>
              <a:pPr/>
              <a:t>23-Sep-17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A95017-2878-4D7A-977E-B4F7BC3BF114}" type="slidenum">
              <a:rPr lang="en-US" smtClean="0"/>
              <a:pPr/>
              <a:t>‹#›</a:t>
            </a:fld>
            <a:endParaRPr lang="en-US"/>
          </a:p>
        </p:txBody>
      </p:sp>
    </p:spTree>
    <p:extLst>
      <p:ext uri="{BB962C8B-B14F-4D97-AF65-F5344CB8AC3E}">
        <p14:creationId xmlns:p14="http://schemas.microsoft.com/office/powerpoint/2010/main" xmlns="" val="178936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506E2F-BE8E-4FE7-8FFF-C45DBB226836}" type="datetimeFigureOut">
              <a:rPr lang="en-US" smtClean="0"/>
              <a:pPr/>
              <a:t>23-Sep-17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A95017-2878-4D7A-977E-B4F7BC3BF114}" type="slidenum">
              <a:rPr lang="en-US" smtClean="0"/>
              <a:pPr/>
              <a:t>‹#›</a:t>
            </a:fld>
            <a:endParaRPr lang="en-US"/>
          </a:p>
        </p:txBody>
      </p:sp>
    </p:spTree>
    <p:extLst>
      <p:ext uri="{BB962C8B-B14F-4D97-AF65-F5344CB8AC3E}">
        <p14:creationId xmlns:p14="http://schemas.microsoft.com/office/powerpoint/2010/main" xmlns="" val="3669784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506E2F-BE8E-4FE7-8FFF-C45DBB226836}" type="datetimeFigureOut">
              <a:rPr lang="en-US" smtClean="0"/>
              <a:pPr/>
              <a:t>23-Sep-17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A95017-2878-4D7A-977E-B4F7BC3BF114}" type="slidenum">
              <a:rPr lang="en-US" smtClean="0"/>
              <a:pPr/>
              <a:t>‹#›</a:t>
            </a:fld>
            <a:endParaRPr lang="en-US"/>
          </a:p>
        </p:txBody>
      </p:sp>
    </p:spTree>
    <p:extLst>
      <p:ext uri="{BB962C8B-B14F-4D97-AF65-F5344CB8AC3E}">
        <p14:creationId xmlns:p14="http://schemas.microsoft.com/office/powerpoint/2010/main" xmlns="" val="2008933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506E2F-BE8E-4FE7-8FFF-C45DBB226836}" type="datetimeFigureOut">
              <a:rPr lang="en-US" smtClean="0"/>
              <a:pPr/>
              <a:t>23-Sep-17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A95017-2878-4D7A-977E-B4F7BC3BF114}" type="slidenum">
              <a:rPr lang="en-US" smtClean="0"/>
              <a:pPr/>
              <a:t>‹#›</a:t>
            </a:fld>
            <a:endParaRPr lang="en-US"/>
          </a:p>
        </p:txBody>
      </p:sp>
    </p:spTree>
    <p:extLst>
      <p:ext uri="{BB962C8B-B14F-4D97-AF65-F5344CB8AC3E}">
        <p14:creationId xmlns:p14="http://schemas.microsoft.com/office/powerpoint/2010/main" xmlns="" val="572588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506E2F-BE8E-4FE7-8FFF-C45DBB226836}" type="datetimeFigureOut">
              <a:rPr lang="en-US" smtClean="0"/>
              <a:pPr/>
              <a:t>23-Sep-17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A95017-2878-4D7A-977E-B4F7BC3BF114}" type="slidenum">
              <a:rPr lang="en-US" smtClean="0"/>
              <a:pPr/>
              <a:t>‹#›</a:t>
            </a:fld>
            <a:endParaRPr lang="en-US"/>
          </a:p>
        </p:txBody>
      </p:sp>
    </p:spTree>
    <p:extLst>
      <p:ext uri="{BB962C8B-B14F-4D97-AF65-F5344CB8AC3E}">
        <p14:creationId xmlns:p14="http://schemas.microsoft.com/office/powerpoint/2010/main" xmlns="" val="214763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506E2F-BE8E-4FE7-8FFF-C45DBB226836}" type="datetimeFigureOut">
              <a:rPr lang="en-US" smtClean="0"/>
              <a:pPr/>
              <a:t>23-Sep-17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A95017-2878-4D7A-977E-B4F7BC3BF114}" type="slidenum">
              <a:rPr lang="en-US" smtClean="0"/>
              <a:pPr/>
              <a:t>‹#›</a:t>
            </a:fld>
            <a:endParaRPr lang="en-US"/>
          </a:p>
        </p:txBody>
      </p:sp>
    </p:spTree>
    <p:extLst>
      <p:ext uri="{BB962C8B-B14F-4D97-AF65-F5344CB8AC3E}">
        <p14:creationId xmlns:p14="http://schemas.microsoft.com/office/powerpoint/2010/main" xmlns="" val="3243317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506E2F-BE8E-4FE7-8FFF-C45DBB226836}" type="datetimeFigureOut">
              <a:rPr lang="en-US" smtClean="0"/>
              <a:pPr/>
              <a:t>23-Sep-17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A95017-2878-4D7A-977E-B4F7BC3BF114}" type="slidenum">
              <a:rPr lang="en-US" smtClean="0"/>
              <a:pPr/>
              <a:t>‹#›</a:t>
            </a:fld>
            <a:endParaRPr lang="en-US"/>
          </a:p>
        </p:txBody>
      </p:sp>
    </p:spTree>
    <p:extLst>
      <p:ext uri="{BB962C8B-B14F-4D97-AF65-F5344CB8AC3E}">
        <p14:creationId xmlns:p14="http://schemas.microsoft.com/office/powerpoint/2010/main" xmlns="" val="164525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506E2F-BE8E-4FE7-8FFF-C45DBB226836}" type="datetimeFigureOut">
              <a:rPr lang="en-US" smtClean="0"/>
              <a:pPr/>
              <a:t>23-Sep-17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A95017-2878-4D7A-977E-B4F7BC3BF114}" type="slidenum">
              <a:rPr lang="en-US" smtClean="0"/>
              <a:pPr/>
              <a:t>‹#›</a:t>
            </a:fld>
            <a:endParaRPr lang="en-US"/>
          </a:p>
        </p:txBody>
      </p:sp>
    </p:spTree>
    <p:extLst>
      <p:ext uri="{BB962C8B-B14F-4D97-AF65-F5344CB8AC3E}">
        <p14:creationId xmlns:p14="http://schemas.microsoft.com/office/powerpoint/2010/main" xmlns="" val="2289191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506E2F-BE8E-4FE7-8FFF-C45DBB226836}" type="datetimeFigureOut">
              <a:rPr lang="en-US" smtClean="0"/>
              <a:pPr/>
              <a:t>23-Sep-17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A95017-2878-4D7A-977E-B4F7BC3BF114}" type="slidenum">
              <a:rPr lang="en-US" smtClean="0"/>
              <a:pPr/>
              <a:t>‹#›</a:t>
            </a:fld>
            <a:endParaRPr lang="en-US"/>
          </a:p>
        </p:txBody>
      </p:sp>
    </p:spTree>
    <p:extLst>
      <p:ext uri="{BB962C8B-B14F-4D97-AF65-F5344CB8AC3E}">
        <p14:creationId xmlns:p14="http://schemas.microsoft.com/office/powerpoint/2010/main" xmlns="" val="4230943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506E2F-BE8E-4FE7-8FFF-C45DBB226836}" type="datetimeFigureOut">
              <a:rPr lang="en-US" smtClean="0"/>
              <a:pPr/>
              <a:t>23-Sep-17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A95017-2878-4D7A-977E-B4F7BC3BF114}" type="slidenum">
              <a:rPr lang="en-US" smtClean="0"/>
              <a:pPr/>
              <a:t>‹#›</a:t>
            </a:fld>
            <a:endParaRPr lang="en-US"/>
          </a:p>
        </p:txBody>
      </p:sp>
    </p:spTree>
    <p:extLst>
      <p:ext uri="{BB962C8B-B14F-4D97-AF65-F5344CB8AC3E}">
        <p14:creationId xmlns:p14="http://schemas.microsoft.com/office/powerpoint/2010/main" xmlns="" val="2575129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506E2F-BE8E-4FE7-8FFF-C45DBB226836}" type="datetimeFigureOut">
              <a:rPr lang="en-US" smtClean="0"/>
              <a:pPr/>
              <a:t>23-Sep-17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A95017-2878-4D7A-977E-B4F7BC3BF114}" type="slidenum">
              <a:rPr lang="en-US" smtClean="0"/>
              <a:pPr/>
              <a:t>‹#›</a:t>
            </a:fld>
            <a:endParaRPr lang="en-US"/>
          </a:p>
        </p:txBody>
      </p:sp>
    </p:spTree>
    <p:extLst>
      <p:ext uri="{BB962C8B-B14F-4D97-AF65-F5344CB8AC3E}">
        <p14:creationId xmlns:p14="http://schemas.microsoft.com/office/powerpoint/2010/main" xmlns="" val="1845107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https://www.ni.ac.rs/dokumenti/aktuelni-pravni-propisi-univerziteta-u-nisu/send/118-aktuelni-pravni-propisi-univerziteta-u-nisu/436-pravilnik-o-mobilnosti-studenata-glasnik-un-32012" TargetMode="External"/><Relationship Id="rId5" Type="http://schemas.openxmlformats.org/officeDocument/2006/relationships/hyperlink" Target="https://www.ni.ac.rs/dokumenti/aktuelni-pravni-propisi-univerziteta-u-nisu/send/118-aktuelni-pravni-propisi-univerziteta-u-nisu/1471-pravilnik-o-postupcima-za-realizaciju-mobilnosti-studenata" TargetMode="Externa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jpeg"/><Relationship Id="rId7" Type="http://schemas.openxmlformats.org/officeDocument/2006/relationships/hyperlink" Target="https://eacea.ec.europa.eu/erasmus-plus/beneficiaries-space/capacity-building-in-higher-education_e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eacea.ec.europa.eu/mobility/"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mailto:natrisk@gmail.com" TargetMode="External"/><Relationship Id="rId4" Type="http://schemas.openxmlformats.org/officeDocument/2006/relationships/hyperlink" Target="mailto:sjvesna@pmf.ni.ac.r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eacea.ec.europa.eu/erasmus-plus/beneficiaries-space/capacity-building-in-higher-education_en"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file:///F:\ERASMUS%201\SMS\sms_inter-institutional_agreement.do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SMS/10he_mobility_agreement_for_training_.docx" TargetMode="External"/><Relationship Id="rId3" Type="http://schemas.openxmlformats.org/officeDocument/2006/relationships/image" Target="../media/image2.jpeg"/><Relationship Id="rId7" Type="http://schemas.openxmlformats.org/officeDocument/2006/relationships/hyperlink" Target="SMS/09he_mobility_agreement_for_teaching.docx"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SMS/06he-learning_agreement_for_traineeships_form.docx" TargetMode="External"/><Relationship Id="rId5" Type="http://schemas.openxmlformats.org/officeDocument/2006/relationships/hyperlink" Target="SMS/04he-learning_agreement_for_studies_form.docx" TargetMode="External"/><Relationship Id="rId4" Type="http://schemas.openxmlformats.org/officeDocument/2006/relationships/hyperlink" Target="SMS/sms_student_grant_agreement.doc"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final_color.jpg"/>
          <p:cNvPicPr>
            <a:picLocks noChangeAspect="1"/>
          </p:cNvPicPr>
          <p:nvPr/>
        </p:nvPicPr>
        <p:blipFill>
          <a:blip r:embed="rId3"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609601"/>
            <a:ext cx="7772400" cy="457200"/>
          </a:xfrm>
        </p:spPr>
        <p:txBody>
          <a:bodyPr>
            <a:normAutofit fontScale="90000"/>
          </a:bodyPr>
          <a:lstStyle/>
          <a:p>
            <a:r>
              <a:rPr lang="en-US" sz="1800" dirty="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71600" y="1524000"/>
            <a:ext cx="6400800" cy="1143000"/>
          </a:xfrm>
        </p:spPr>
        <p:txBody>
          <a:bodyPr/>
          <a:lstStyle/>
          <a:p>
            <a:r>
              <a:rPr lang="en-US"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Special mobility strand</a:t>
            </a:r>
            <a:endParaRPr lang="bs-Latn-BA"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0668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err="1">
                <a:solidFill>
                  <a:srgbClr val="002060"/>
                </a:solidFill>
                <a:latin typeface="Book Antiqua" panose="02040602050305030304" pitchFamily="18" charset="0"/>
              </a:rPr>
              <a:t>Vesna</a:t>
            </a:r>
            <a:r>
              <a:rPr lang="en-US" sz="1800" dirty="0">
                <a:solidFill>
                  <a:srgbClr val="002060"/>
                </a:solidFill>
                <a:latin typeface="Book Antiqua" panose="02040602050305030304" pitchFamily="18" charset="0"/>
              </a:rPr>
              <a:t> </a:t>
            </a:r>
            <a:r>
              <a:rPr lang="en-US" sz="1800" dirty="0" err="1">
                <a:solidFill>
                  <a:srgbClr val="002060"/>
                </a:solidFill>
                <a:latin typeface="Book Antiqua" panose="02040602050305030304" pitchFamily="18" charset="0"/>
              </a:rPr>
              <a:t>Stankov</a:t>
            </a:r>
            <a:r>
              <a:rPr lang="en-US" sz="1800" dirty="0">
                <a:solidFill>
                  <a:srgbClr val="002060"/>
                </a:solidFill>
                <a:latin typeface="Book Antiqua" panose="02040602050305030304" pitchFamily="18" charset="0"/>
              </a:rPr>
              <a:t> </a:t>
            </a:r>
            <a:r>
              <a:rPr lang="en-US" sz="1800" dirty="0" err="1">
                <a:solidFill>
                  <a:srgbClr val="002060"/>
                </a:solidFill>
                <a:latin typeface="Book Antiqua" panose="02040602050305030304" pitchFamily="18" charset="0"/>
              </a:rPr>
              <a:t>Jovanovi</a:t>
            </a:r>
            <a:r>
              <a:rPr lang="sr-Latn-RS" sz="1800" dirty="0">
                <a:solidFill>
                  <a:srgbClr val="002060"/>
                </a:solidFill>
                <a:latin typeface="Book Antiqua" panose="02040602050305030304" pitchFamily="18" charset="0"/>
              </a:rPr>
              <a:t>ć</a:t>
            </a:r>
            <a:endParaRPr lang="sr-Latn-BA" sz="1800" dirty="0">
              <a:solidFill>
                <a:srgbClr val="002060"/>
              </a:solidFill>
              <a:latin typeface="Book Antiqua" panose="02040602050305030304" pitchFamily="18" charset="0"/>
            </a:endParaRPr>
          </a:p>
          <a:p>
            <a:r>
              <a:rPr lang="sr-Latn-BA" sz="1800" dirty="0">
                <a:solidFill>
                  <a:srgbClr val="002060"/>
                </a:solidFill>
                <a:latin typeface="Book Antiqua" panose="02040602050305030304" pitchFamily="18" charset="0"/>
              </a:rPr>
              <a:t>University of Niš, SERBIA</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800" b="1" dirty="0">
                <a:solidFill>
                  <a:schemeClr val="accent2">
                    <a:lumMod val="75000"/>
                  </a:schemeClr>
                </a:solidFill>
                <a:latin typeface="Book Antiqua" panose="02040602050305030304" pitchFamily="18" charset="0"/>
              </a:rPr>
              <a:t>Second Steering Committee, Project Management Committee and Quality Assurance Committee meetings</a:t>
            </a:r>
            <a:r>
              <a:rPr lang="sr-Latn-RS" sz="1800" b="1" dirty="0">
                <a:solidFill>
                  <a:schemeClr val="accent2">
                    <a:lumMod val="75000"/>
                  </a:schemeClr>
                </a:solidFill>
                <a:latin typeface="Book Antiqua" panose="02040602050305030304" pitchFamily="18" charset="0"/>
              </a:rPr>
              <a:t> </a:t>
            </a:r>
            <a:r>
              <a:rPr lang="sr-Latn-BA" sz="1800" dirty="0">
                <a:solidFill>
                  <a:srgbClr val="002060"/>
                </a:solidFill>
                <a:latin typeface="Book Antiqua" panose="02040602050305030304" pitchFamily="18" charset="0"/>
              </a:rPr>
              <a:t>/</a:t>
            </a:r>
            <a:r>
              <a:rPr lang="en-US" sz="1800" dirty="0">
                <a:solidFill>
                  <a:srgbClr val="002060"/>
                </a:solidFill>
                <a:latin typeface="Book Antiqua" panose="02040602050305030304" pitchFamily="18" charset="0"/>
              </a:rPr>
              <a:t>September</a:t>
            </a:r>
            <a:r>
              <a:rPr lang="sr-Latn-BA" sz="1800" dirty="0">
                <a:solidFill>
                  <a:srgbClr val="002060"/>
                </a:solidFill>
                <a:latin typeface="Book Antiqua" panose="02040602050305030304" pitchFamily="18" charset="0"/>
              </a:rPr>
              <a:t>, </a:t>
            </a:r>
            <a:r>
              <a:rPr lang="en-US" sz="1800" dirty="0">
                <a:solidFill>
                  <a:srgbClr val="002060"/>
                </a:solidFill>
                <a:latin typeface="Book Antiqua" panose="02040602050305030304" pitchFamily="18" charset="0"/>
              </a:rPr>
              <a:t>19-21</a:t>
            </a:r>
            <a:r>
              <a:rPr lang="sr-Latn-BA" sz="1800" dirty="0">
                <a:solidFill>
                  <a:srgbClr val="002060"/>
                </a:solidFill>
                <a:latin typeface="Book Antiqua" panose="02040602050305030304" pitchFamily="18" charset="0"/>
              </a:rPr>
              <a:t>, 2017</a:t>
            </a:r>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a:effectLst/>
                <a:latin typeface="Book Antiqua"/>
                <a:ea typeface="Calibri"/>
                <a:cs typeface="Times New Roman"/>
              </a:rPr>
              <a:t>5</a:t>
            </a:r>
            <a:r>
              <a:rPr lang="en-US" sz="120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reflects 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5" name="Picture 14" descr="eu_flag_co_funded_pos_[rgb]_right.jpg"/>
          <p:cNvPicPr/>
          <p:nvPr/>
        </p:nvPicPr>
        <p:blipFill>
          <a:blip r:embed="rId4" cstate="print"/>
          <a:stretch>
            <a:fillRect/>
          </a:stretch>
        </p:blipFill>
        <p:spPr>
          <a:xfrm>
            <a:off x="7467600" y="152400"/>
            <a:ext cx="1676400" cy="409575"/>
          </a:xfrm>
          <a:prstGeom prst="rect">
            <a:avLst/>
          </a:prstGeom>
        </p:spPr>
      </p:pic>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990975" y="3537857"/>
            <a:ext cx="1162050" cy="11620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897790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10</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457200" y="685800"/>
            <a:ext cx="8229600" cy="749300"/>
          </a:xfrm>
        </p:spPr>
        <p:txBody>
          <a:bodyPr>
            <a:normAutofit/>
          </a:bodyPr>
          <a:lstStyle/>
          <a:p>
            <a:r>
              <a:rPr lang="en-US" sz="3600" dirty="0">
                <a:solidFill>
                  <a:srgbClr val="002060"/>
                </a:solidFill>
                <a:latin typeface="Book Antiqua" panose="02040602050305030304" pitchFamily="18" charset="0"/>
              </a:rPr>
              <a:t>Follow-up – </a:t>
            </a:r>
            <a:r>
              <a:rPr lang="en-US" sz="3600" dirty="0">
                <a:solidFill>
                  <a:schemeClr val="accent6">
                    <a:lumMod val="50000"/>
                  </a:schemeClr>
                </a:solidFill>
                <a:latin typeface="Book Antiqua" panose="02040602050305030304" pitchFamily="18" charset="0"/>
              </a:rPr>
              <a:t>basic principles</a:t>
            </a:r>
            <a:endParaRPr lang="bs-Latn-BA" sz="3600" dirty="0">
              <a:solidFill>
                <a:schemeClr val="accent6">
                  <a:lumMod val="50000"/>
                </a:schemeClr>
              </a:solidFill>
              <a:latin typeface="Book Antiqua" panose="02040602050305030304" pitchFamily="18" charset="0"/>
            </a:endParaRPr>
          </a:p>
        </p:txBody>
      </p:sp>
      <p:sp>
        <p:nvSpPr>
          <p:cNvPr id="10" name="Content Placeholder 10"/>
          <p:cNvSpPr>
            <a:spLocks noGrp="1"/>
          </p:cNvSpPr>
          <p:nvPr>
            <p:ph idx="1"/>
          </p:nvPr>
        </p:nvSpPr>
        <p:spPr>
          <a:xfrm>
            <a:off x="457200" y="1600200"/>
            <a:ext cx="8305800" cy="4495800"/>
          </a:xfrm>
        </p:spPr>
        <p:txBody>
          <a:bodyPr>
            <a:normAutofit fontScale="92500" lnSpcReduction="10000"/>
          </a:bodyPr>
          <a:lstStyle/>
          <a:p>
            <a:pPr>
              <a:spcBef>
                <a:spcPts val="1800"/>
              </a:spcBef>
              <a:buNone/>
            </a:pPr>
            <a:r>
              <a:rPr lang="en-US" sz="2400" b="1" dirty="0">
                <a:latin typeface="Book Antiqua" pitchFamily="18" charset="0"/>
              </a:rPr>
              <a:t>Beneficiary </a:t>
            </a:r>
            <a:r>
              <a:rPr lang="en-US" sz="2400" b="1" dirty="0" err="1">
                <a:latin typeface="Book Antiqua" pitchFamily="18" charset="0"/>
              </a:rPr>
              <a:t>organisations</a:t>
            </a:r>
            <a:r>
              <a:rPr lang="en-US" sz="2400" b="1" dirty="0">
                <a:latin typeface="Book Antiqua" pitchFamily="18" charset="0"/>
              </a:rPr>
              <a:t> involved in SMS commit to:</a:t>
            </a:r>
          </a:p>
          <a:p>
            <a:pPr>
              <a:spcBef>
                <a:spcPts val="1800"/>
              </a:spcBef>
            </a:pPr>
            <a:r>
              <a:rPr lang="en-US" sz="2400" b="1" dirty="0" err="1">
                <a:latin typeface="Book Antiqua" pitchFamily="18" charset="0"/>
              </a:rPr>
              <a:t>Recognise</a:t>
            </a:r>
            <a:r>
              <a:rPr lang="en-US" sz="2400" b="1" dirty="0">
                <a:latin typeface="Book Antiqua" pitchFamily="18" charset="0"/>
              </a:rPr>
              <a:t> the ECTS or equivalent credits obtained by the students during the activities carried out and agreed in the Learning Agreement</a:t>
            </a:r>
          </a:p>
          <a:p>
            <a:pPr>
              <a:spcBef>
                <a:spcPts val="1800"/>
              </a:spcBef>
            </a:pPr>
            <a:r>
              <a:rPr lang="en-US" sz="2400" b="1" dirty="0">
                <a:latin typeface="Book Antiqua" pitchFamily="18" charset="0"/>
              </a:rPr>
              <a:t>Avoid any extension of the study period upon return to take additional exams</a:t>
            </a:r>
          </a:p>
          <a:p>
            <a:pPr>
              <a:spcBef>
                <a:spcPts val="1800"/>
              </a:spcBef>
            </a:pPr>
            <a:r>
              <a:rPr lang="en-US" sz="2400" b="1" dirty="0" err="1">
                <a:latin typeface="Book Antiqua" pitchFamily="18" charset="0"/>
              </a:rPr>
              <a:t>Recognise</a:t>
            </a:r>
            <a:r>
              <a:rPr lang="en-US" sz="2400" b="1" dirty="0">
                <a:latin typeface="Book Antiqua" pitchFamily="18" charset="0"/>
              </a:rPr>
              <a:t>, disseminate and embed the learning outcomes of the staff mobility </a:t>
            </a:r>
          </a:p>
          <a:p>
            <a:pPr>
              <a:spcBef>
                <a:spcPts val="1800"/>
              </a:spcBef>
            </a:pPr>
            <a:r>
              <a:rPr lang="en-US" sz="2400" b="1" dirty="0">
                <a:latin typeface="Book Antiqua" pitchFamily="18" charset="0"/>
              </a:rPr>
              <a:t>Solicit the individuals to fill in the Participant Report before the end of mobility (for students) and right after the end of mobility (for staff)</a:t>
            </a:r>
          </a:p>
        </p:txBody>
      </p:sp>
    </p:spTree>
    <p:extLst>
      <p:ext uri="{BB962C8B-B14F-4D97-AF65-F5344CB8AC3E}">
        <p14:creationId xmlns:p14="http://schemas.microsoft.com/office/powerpoint/2010/main" xmlns="" val="2166285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11</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152400" y="685800"/>
            <a:ext cx="8686800" cy="749300"/>
          </a:xfrm>
        </p:spPr>
        <p:txBody>
          <a:bodyPr>
            <a:normAutofit/>
          </a:bodyPr>
          <a:lstStyle/>
          <a:p>
            <a:r>
              <a:rPr lang="en-US" sz="3600" b="1" dirty="0">
                <a:solidFill>
                  <a:srgbClr val="002060"/>
                </a:solidFill>
                <a:latin typeface="Book Antiqua" panose="02040602050305030304" pitchFamily="18" charset="0"/>
              </a:rPr>
              <a:t>Financial Management </a:t>
            </a:r>
            <a:r>
              <a:rPr lang="en-US" sz="3600" dirty="0">
                <a:solidFill>
                  <a:srgbClr val="002060"/>
                </a:solidFill>
                <a:latin typeface="Book Antiqua" panose="02040602050305030304" pitchFamily="18" charset="0"/>
              </a:rPr>
              <a:t>– </a:t>
            </a:r>
            <a:r>
              <a:rPr lang="en-US" sz="3600" dirty="0">
                <a:solidFill>
                  <a:schemeClr val="accent6">
                    <a:lumMod val="50000"/>
                  </a:schemeClr>
                </a:solidFill>
                <a:latin typeface="Book Antiqua" panose="02040602050305030304" pitchFamily="18" charset="0"/>
              </a:rPr>
              <a:t>basic principles</a:t>
            </a:r>
            <a:endParaRPr lang="bs-Latn-BA" sz="3600" dirty="0">
              <a:solidFill>
                <a:schemeClr val="accent6">
                  <a:lumMod val="50000"/>
                </a:schemeClr>
              </a:solidFill>
              <a:latin typeface="Book Antiqua" panose="02040602050305030304" pitchFamily="18" charset="0"/>
            </a:endParaRPr>
          </a:p>
        </p:txBody>
      </p:sp>
      <p:sp>
        <p:nvSpPr>
          <p:cNvPr id="10" name="Content Placeholder 10"/>
          <p:cNvSpPr>
            <a:spLocks noGrp="1"/>
          </p:cNvSpPr>
          <p:nvPr>
            <p:ph idx="1"/>
          </p:nvPr>
        </p:nvSpPr>
        <p:spPr>
          <a:xfrm>
            <a:off x="457200" y="1600200"/>
            <a:ext cx="8305800" cy="4495800"/>
          </a:xfrm>
        </p:spPr>
        <p:txBody>
          <a:bodyPr>
            <a:normAutofit/>
          </a:bodyPr>
          <a:lstStyle/>
          <a:p>
            <a:pPr>
              <a:spcBef>
                <a:spcPts val="1800"/>
              </a:spcBef>
            </a:pPr>
            <a:r>
              <a:rPr lang="en-US" sz="2400" b="1" dirty="0">
                <a:latin typeface="Book Antiqua" pitchFamily="18" charset="0"/>
              </a:rPr>
              <a:t>The budget granted for the CBHE project and the one granted for the SMS must be kept separated</a:t>
            </a:r>
          </a:p>
          <a:p>
            <a:pPr>
              <a:spcBef>
                <a:spcPts val="1800"/>
              </a:spcBef>
            </a:pPr>
            <a:r>
              <a:rPr lang="en-US" sz="2400" b="1" dirty="0">
                <a:latin typeface="Book Antiqua" pitchFamily="18" charset="0"/>
              </a:rPr>
              <a:t>The SMS funds are aimed at covering two types of costs - the </a:t>
            </a:r>
            <a:r>
              <a:rPr lang="en-US" sz="2400" b="1" u="sng" dirty="0">
                <a:latin typeface="Book Antiqua" pitchFamily="18" charset="0"/>
              </a:rPr>
              <a:t>subsistence and travel costs</a:t>
            </a:r>
          </a:p>
          <a:p>
            <a:pPr>
              <a:spcBef>
                <a:spcPts val="1800"/>
              </a:spcBef>
            </a:pPr>
            <a:r>
              <a:rPr lang="en-US" sz="2400" b="1" dirty="0">
                <a:latin typeface="Book Antiqua" pitchFamily="18" charset="0"/>
              </a:rPr>
              <a:t>Individuals cannot benefit at the same time from SMS support and Erasmus+ ICM (Key Action 1) </a:t>
            </a:r>
          </a:p>
          <a:p>
            <a:pPr>
              <a:spcBef>
                <a:spcPts val="1800"/>
              </a:spcBef>
            </a:pPr>
            <a:r>
              <a:rPr lang="en-US" sz="2400" b="1" dirty="0">
                <a:latin typeface="Book Antiqua" pitchFamily="18" charset="0"/>
              </a:rPr>
              <a:t>Students selected must be exempted from paying fees for tuition, registration, examinations and access to laboratory and library facilities at the receiving institution</a:t>
            </a:r>
          </a:p>
        </p:txBody>
      </p:sp>
    </p:spTree>
    <p:extLst>
      <p:ext uri="{BB962C8B-B14F-4D97-AF65-F5344CB8AC3E}">
        <p14:creationId xmlns:p14="http://schemas.microsoft.com/office/powerpoint/2010/main" xmlns="" val="206830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12</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152400" y="685800"/>
            <a:ext cx="8686800" cy="749300"/>
          </a:xfrm>
        </p:spPr>
        <p:txBody>
          <a:bodyPr>
            <a:normAutofit/>
          </a:bodyPr>
          <a:lstStyle/>
          <a:p>
            <a:r>
              <a:rPr lang="en-US" sz="3600" dirty="0">
                <a:solidFill>
                  <a:srgbClr val="002060"/>
                </a:solidFill>
                <a:latin typeface="Book Antiqua" panose="02040602050305030304" pitchFamily="18" charset="0"/>
              </a:rPr>
              <a:t>Subsistence costs – </a:t>
            </a:r>
            <a:r>
              <a:rPr lang="en-US" sz="3600" dirty="0">
                <a:solidFill>
                  <a:schemeClr val="accent6">
                    <a:lumMod val="50000"/>
                  </a:schemeClr>
                </a:solidFill>
                <a:latin typeface="Book Antiqua" panose="02040602050305030304" pitchFamily="18" charset="0"/>
              </a:rPr>
              <a:t>students and staff </a:t>
            </a:r>
            <a:endParaRPr lang="bs-Latn-BA" sz="3600" dirty="0">
              <a:solidFill>
                <a:schemeClr val="accent6">
                  <a:lumMod val="50000"/>
                </a:schemeClr>
              </a:solidFill>
              <a:latin typeface="Book Antiqua" panose="02040602050305030304" pitchFamily="18" charset="0"/>
            </a:endParaRPr>
          </a:p>
        </p:txBody>
      </p:sp>
      <p:sp>
        <p:nvSpPr>
          <p:cNvPr id="10" name="Content Placeholder 10"/>
          <p:cNvSpPr>
            <a:spLocks noGrp="1"/>
          </p:cNvSpPr>
          <p:nvPr>
            <p:ph idx="1"/>
          </p:nvPr>
        </p:nvSpPr>
        <p:spPr>
          <a:xfrm>
            <a:off x="457200" y="1600200"/>
            <a:ext cx="8382000" cy="4495800"/>
          </a:xfrm>
        </p:spPr>
        <p:txBody>
          <a:bodyPr>
            <a:normAutofit fontScale="92500" lnSpcReduction="10000"/>
          </a:bodyPr>
          <a:lstStyle/>
          <a:p>
            <a:pPr>
              <a:spcBef>
                <a:spcPts val="1800"/>
              </a:spcBef>
              <a:buNone/>
            </a:pPr>
            <a:r>
              <a:rPr lang="en-US" sz="2400" b="1" u="sng" dirty="0">
                <a:latin typeface="Book Antiqua" pitchFamily="18" charset="0"/>
              </a:rPr>
              <a:t>Subsistence costs for students</a:t>
            </a:r>
            <a:endParaRPr lang="en-US" sz="2400" b="1" dirty="0">
              <a:latin typeface="Book Antiqua" pitchFamily="18" charset="0"/>
            </a:endParaRPr>
          </a:p>
          <a:p>
            <a:pPr marL="182880" indent="-182880">
              <a:spcBef>
                <a:spcPts val="600"/>
              </a:spcBef>
            </a:pPr>
            <a:r>
              <a:rPr lang="en-US" sz="2400" b="1" dirty="0">
                <a:latin typeface="Book Antiqua" pitchFamily="18" charset="0"/>
              </a:rPr>
              <a:t>The amount must be paid in full and directly to the student concerned</a:t>
            </a:r>
            <a:endParaRPr lang="en-US" sz="2400" b="1" u="sng" dirty="0">
              <a:latin typeface="Book Antiqua" pitchFamily="18" charset="0"/>
            </a:endParaRPr>
          </a:p>
          <a:p>
            <a:pPr marL="182880" indent="-182880">
              <a:spcBef>
                <a:spcPts val="600"/>
              </a:spcBef>
            </a:pPr>
            <a:r>
              <a:rPr lang="en-US" sz="2400" b="1" dirty="0">
                <a:latin typeface="Book Antiqua" pitchFamily="18" charset="0"/>
              </a:rPr>
              <a:t>Consortia are strongly recommended to manage their SMS grants in an account in </a:t>
            </a:r>
            <a:r>
              <a:rPr lang="en-US" sz="2400" b="1" dirty="0" err="1">
                <a:latin typeface="Book Antiqua" pitchFamily="18" charset="0"/>
              </a:rPr>
              <a:t>euros</a:t>
            </a:r>
            <a:endParaRPr lang="en-US" sz="2400" b="1" dirty="0">
              <a:latin typeface="Book Antiqua" pitchFamily="18" charset="0"/>
            </a:endParaRPr>
          </a:p>
          <a:p>
            <a:pPr>
              <a:spcBef>
                <a:spcPts val="2400"/>
              </a:spcBef>
              <a:buNone/>
            </a:pPr>
            <a:r>
              <a:rPr lang="en-US" sz="2400" b="1" u="sng" dirty="0">
                <a:latin typeface="Book Antiqua" pitchFamily="18" charset="0"/>
              </a:rPr>
              <a:t>Subsistence costs for staff</a:t>
            </a:r>
            <a:endParaRPr lang="en-US" sz="2400" b="1" dirty="0">
              <a:latin typeface="Book Antiqua" pitchFamily="18" charset="0"/>
            </a:endParaRPr>
          </a:p>
          <a:p>
            <a:pPr marL="182880" indent="0">
              <a:spcBef>
                <a:spcPts val="600"/>
              </a:spcBef>
              <a:buNone/>
            </a:pPr>
            <a:r>
              <a:rPr lang="en-US" sz="2400" dirty="0">
                <a:latin typeface="Book Antiqua" pitchFamily="18" charset="0"/>
              </a:rPr>
              <a:t>Beneficiary </a:t>
            </a:r>
            <a:r>
              <a:rPr lang="en-US" sz="2400" dirty="0" err="1">
                <a:latin typeface="Book Antiqua" pitchFamily="18" charset="0"/>
              </a:rPr>
              <a:t>organisation</a:t>
            </a:r>
            <a:r>
              <a:rPr lang="en-US" sz="2400" dirty="0">
                <a:latin typeface="Book Antiqua" pitchFamily="18" charset="0"/>
              </a:rPr>
              <a:t> in accordance with their institutional practice may decide to either:</a:t>
            </a:r>
          </a:p>
          <a:p>
            <a:pPr marL="182880" indent="-182880">
              <a:spcBef>
                <a:spcPts val="600"/>
              </a:spcBef>
            </a:pPr>
            <a:r>
              <a:rPr lang="en-US" sz="2400" b="1" dirty="0">
                <a:latin typeface="Book Antiqua" pitchFamily="18" charset="0"/>
              </a:rPr>
              <a:t>Provide the amount directly to the staff members concerned or</a:t>
            </a:r>
          </a:p>
          <a:p>
            <a:pPr marL="182880" indent="-182880">
              <a:spcBef>
                <a:spcPts val="600"/>
              </a:spcBef>
            </a:pPr>
            <a:r>
              <a:rPr lang="en-US" sz="2400" b="1" dirty="0">
                <a:latin typeface="Book Antiqua" pitchFamily="18" charset="0"/>
              </a:rPr>
              <a:t>Provide the participant with direct provision of the required services (payment of the hotel stay, subsistence, local transportation, personal or optional health insurance, etc.)</a:t>
            </a:r>
          </a:p>
        </p:txBody>
      </p:sp>
    </p:spTree>
    <p:extLst>
      <p:ext uri="{BB962C8B-B14F-4D97-AF65-F5344CB8AC3E}">
        <p14:creationId xmlns:p14="http://schemas.microsoft.com/office/powerpoint/2010/main" xmlns="" val="3646953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13</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152400" y="685800"/>
            <a:ext cx="8686800" cy="749300"/>
          </a:xfrm>
        </p:spPr>
        <p:txBody>
          <a:bodyPr>
            <a:normAutofit/>
          </a:bodyPr>
          <a:lstStyle/>
          <a:p>
            <a:r>
              <a:rPr lang="en-US" sz="3600" b="1" dirty="0">
                <a:solidFill>
                  <a:srgbClr val="002060"/>
                </a:solidFill>
                <a:latin typeface="Book Antiqua" panose="02040602050305030304" pitchFamily="18" charset="0"/>
              </a:rPr>
              <a:t>Modification of the mobility scheme</a:t>
            </a:r>
            <a:endParaRPr lang="bs-Latn-BA" sz="3600" dirty="0">
              <a:solidFill>
                <a:schemeClr val="accent6">
                  <a:lumMod val="50000"/>
                </a:schemeClr>
              </a:solidFill>
              <a:latin typeface="Book Antiqua" panose="02040602050305030304" pitchFamily="18" charset="0"/>
            </a:endParaRPr>
          </a:p>
        </p:txBody>
      </p:sp>
      <p:sp>
        <p:nvSpPr>
          <p:cNvPr id="10" name="Content Placeholder 10"/>
          <p:cNvSpPr>
            <a:spLocks noGrp="1"/>
          </p:cNvSpPr>
          <p:nvPr>
            <p:ph idx="1"/>
          </p:nvPr>
        </p:nvSpPr>
        <p:spPr>
          <a:xfrm>
            <a:off x="228600" y="1600200"/>
            <a:ext cx="8763000" cy="4495800"/>
          </a:xfrm>
        </p:spPr>
        <p:txBody>
          <a:bodyPr>
            <a:normAutofit/>
          </a:bodyPr>
          <a:lstStyle/>
          <a:p>
            <a:pPr marL="0" indent="0">
              <a:spcBef>
                <a:spcPts val="1800"/>
              </a:spcBef>
              <a:buNone/>
            </a:pPr>
            <a:r>
              <a:rPr lang="en-US" sz="2300" dirty="0">
                <a:latin typeface="Book Antiqua" pitchFamily="18" charset="0"/>
              </a:rPr>
              <a:t>Regardless of the duration, the </a:t>
            </a:r>
            <a:r>
              <a:rPr lang="en-US" sz="2300" b="1" dirty="0">
                <a:latin typeface="Book Antiqua" pitchFamily="18" charset="0"/>
              </a:rPr>
              <a:t>minimum number </a:t>
            </a:r>
            <a:r>
              <a:rPr lang="en-US" sz="2300" dirty="0">
                <a:latin typeface="Book Antiqua" pitchFamily="18" charset="0"/>
              </a:rPr>
              <a:t>of students and staff members from Partner Countries and </a:t>
            </a:r>
            <a:r>
              <a:rPr lang="en-US" sz="2300" dirty="0" err="1">
                <a:latin typeface="Book Antiqua" pitchFamily="18" charset="0"/>
              </a:rPr>
              <a:t>Programme</a:t>
            </a:r>
            <a:r>
              <a:rPr lang="en-US" sz="2300" dirty="0">
                <a:latin typeface="Book Antiqua" pitchFamily="18" charset="0"/>
              </a:rPr>
              <a:t> Countries as foreseen in the original proposal </a:t>
            </a:r>
            <a:r>
              <a:rPr lang="en-US" sz="2300" b="1" dirty="0">
                <a:latin typeface="Book Antiqua" pitchFamily="18" charset="0"/>
              </a:rPr>
              <a:t>must be respected</a:t>
            </a:r>
            <a:r>
              <a:rPr lang="en-US" sz="2300" dirty="0">
                <a:latin typeface="Book Antiqua" pitchFamily="18" charset="0"/>
              </a:rPr>
              <a:t>!</a:t>
            </a:r>
          </a:p>
          <a:p>
            <a:pPr marL="0" indent="0">
              <a:spcBef>
                <a:spcPts val="1800"/>
              </a:spcBef>
              <a:buNone/>
            </a:pPr>
            <a:r>
              <a:rPr lang="en-US" sz="2300" dirty="0">
                <a:latin typeface="Book Antiqua" pitchFamily="18" charset="0"/>
              </a:rPr>
              <a:t>The figures and the budget allocation for each of the 4 categories are indicated in the Estimated Budget of the Action, Annex III of the CBHE Grant Agreement (GA). Modification is allowed if:  </a:t>
            </a:r>
            <a:r>
              <a:rPr lang="en-US" sz="2400" dirty="0">
                <a:latin typeface="Book Antiqua" pitchFamily="18" charset="0"/>
              </a:rPr>
              <a:t> </a:t>
            </a:r>
            <a:endParaRPr lang="en-US" sz="2400" b="1" u="sng" dirty="0">
              <a:latin typeface="Book Antiqua" pitchFamily="18" charset="0"/>
            </a:endParaRPr>
          </a:p>
          <a:p>
            <a:pPr marL="137160" indent="-137160">
              <a:spcBef>
                <a:spcPts val="1200"/>
              </a:spcBef>
            </a:pPr>
            <a:r>
              <a:rPr lang="en-US" sz="2400" dirty="0">
                <a:latin typeface="Book Antiqua" pitchFamily="18" charset="0"/>
              </a:rPr>
              <a:t>it does not affect the minimum number of </a:t>
            </a:r>
            <a:r>
              <a:rPr lang="en-US" sz="2400" dirty="0" err="1">
                <a:latin typeface="Book Antiqua" pitchFamily="18" charset="0"/>
              </a:rPr>
              <a:t>mobilities</a:t>
            </a:r>
            <a:r>
              <a:rPr lang="en-US" sz="2400" dirty="0">
                <a:latin typeface="Book Antiqua" pitchFamily="18" charset="0"/>
              </a:rPr>
              <a:t> foreseen</a:t>
            </a:r>
          </a:p>
          <a:p>
            <a:pPr marL="137160" indent="-137160">
              <a:spcBef>
                <a:spcPts val="1200"/>
              </a:spcBef>
            </a:pPr>
            <a:r>
              <a:rPr lang="en-US" sz="2400" dirty="0">
                <a:latin typeface="Book Antiqua" pitchFamily="18" charset="0"/>
              </a:rPr>
              <a:t>the change in the amount of the budget indicated in the GA for one or more mobility categories does not exceed 10%, and</a:t>
            </a:r>
          </a:p>
          <a:p>
            <a:pPr marL="137160" indent="-137160">
              <a:spcBef>
                <a:spcPts val="1200"/>
              </a:spcBef>
            </a:pPr>
            <a:r>
              <a:rPr lang="en-US" sz="2400" dirty="0">
                <a:latin typeface="Book Antiqua" pitchFamily="18" charset="0"/>
              </a:rPr>
              <a:t>the total estimated budget indicated in the GA is not exceeded </a:t>
            </a:r>
          </a:p>
        </p:txBody>
      </p:sp>
    </p:spTree>
    <p:extLst>
      <p:ext uri="{BB962C8B-B14F-4D97-AF65-F5344CB8AC3E}">
        <p14:creationId xmlns:p14="http://schemas.microsoft.com/office/powerpoint/2010/main" xmlns="" val="4188261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E4FD096C-36D9-4A44-A455-3333468B6B89}"/>
              </a:ext>
            </a:extLst>
          </p:cNvPr>
          <p:cNvGraphicFramePr>
            <a:graphicFrameLocks noGrp="1"/>
          </p:cNvGraphicFramePr>
          <p:nvPr>
            <p:extLst>
              <p:ext uri="{D42A27DB-BD31-4B8C-83A1-F6EECF244321}">
                <p14:modId xmlns:p14="http://schemas.microsoft.com/office/powerpoint/2010/main" xmlns="" val="3122643194"/>
              </p:ext>
            </p:extLst>
          </p:nvPr>
        </p:nvGraphicFramePr>
        <p:xfrm>
          <a:off x="380999" y="1447800"/>
          <a:ext cx="8382001" cy="4876794"/>
        </p:xfrm>
        <a:graphic>
          <a:graphicData uri="http://schemas.openxmlformats.org/drawingml/2006/table">
            <a:tbl>
              <a:tblPr firstCol="1" bandRow="1">
                <a:tableStyleId>{5C22544A-7EE6-4342-B048-85BDC9FD1C3A}</a:tableStyleId>
              </a:tblPr>
              <a:tblGrid>
                <a:gridCol w="1285799">
                  <a:extLst>
                    <a:ext uri="{9D8B030D-6E8A-4147-A177-3AD203B41FA5}">
                      <a16:colId xmlns:a16="http://schemas.microsoft.com/office/drawing/2014/main" xmlns="" val="1538920447"/>
                    </a:ext>
                  </a:extLst>
                </a:gridCol>
                <a:gridCol w="786232">
                  <a:extLst>
                    <a:ext uri="{9D8B030D-6E8A-4147-A177-3AD203B41FA5}">
                      <a16:colId xmlns:a16="http://schemas.microsoft.com/office/drawing/2014/main" xmlns="" val="1338356182"/>
                    </a:ext>
                  </a:extLst>
                </a:gridCol>
                <a:gridCol w="979017">
                  <a:extLst>
                    <a:ext uri="{9D8B030D-6E8A-4147-A177-3AD203B41FA5}">
                      <a16:colId xmlns:a16="http://schemas.microsoft.com/office/drawing/2014/main" xmlns="" val="1255359556"/>
                    </a:ext>
                  </a:extLst>
                </a:gridCol>
                <a:gridCol w="1066190">
                  <a:extLst>
                    <a:ext uri="{9D8B030D-6E8A-4147-A177-3AD203B41FA5}">
                      <a16:colId xmlns:a16="http://schemas.microsoft.com/office/drawing/2014/main" xmlns="" val="2197057055"/>
                    </a:ext>
                  </a:extLst>
                </a:gridCol>
                <a:gridCol w="1098042">
                  <a:extLst>
                    <a:ext uri="{9D8B030D-6E8A-4147-A177-3AD203B41FA5}">
                      <a16:colId xmlns:a16="http://schemas.microsoft.com/office/drawing/2014/main" xmlns="" val="3261308418"/>
                    </a:ext>
                  </a:extLst>
                </a:gridCol>
                <a:gridCol w="1148334">
                  <a:extLst>
                    <a:ext uri="{9D8B030D-6E8A-4147-A177-3AD203B41FA5}">
                      <a16:colId xmlns:a16="http://schemas.microsoft.com/office/drawing/2014/main" xmlns="" val="822296325"/>
                    </a:ext>
                  </a:extLst>
                </a:gridCol>
                <a:gridCol w="1030986">
                  <a:extLst>
                    <a:ext uri="{9D8B030D-6E8A-4147-A177-3AD203B41FA5}">
                      <a16:colId xmlns:a16="http://schemas.microsoft.com/office/drawing/2014/main" xmlns="" val="562040611"/>
                    </a:ext>
                  </a:extLst>
                </a:gridCol>
                <a:gridCol w="987401">
                  <a:extLst>
                    <a:ext uri="{9D8B030D-6E8A-4147-A177-3AD203B41FA5}">
                      <a16:colId xmlns:a16="http://schemas.microsoft.com/office/drawing/2014/main" xmlns="" val="1552183333"/>
                    </a:ext>
                  </a:extLst>
                </a:gridCol>
              </a:tblGrid>
              <a:tr h="375138">
                <a:tc>
                  <a:txBody>
                    <a:bodyPr/>
                    <a:lstStyle/>
                    <a:p>
                      <a:pPr>
                        <a:lnSpc>
                          <a:spcPct val="107000"/>
                        </a:lnSpc>
                        <a:spcAft>
                          <a:spcPts val="0"/>
                        </a:spcAft>
                      </a:pPr>
                      <a:r>
                        <a:rPr lang="sr-Latn-RS" sz="1800" dirty="0">
                          <a:effectLst/>
                          <a:latin typeface="Book Antiqua" panose="02040602050305030304" pitchFamily="18" charset="0"/>
                        </a:rPr>
                        <a:t> </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UNI</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UNID</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KPA</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UPKM</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TCASU</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UNSA</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VSUP</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744505548"/>
                  </a:ext>
                </a:extLst>
              </a:tr>
              <a:tr h="375138">
                <a:tc>
                  <a:txBody>
                    <a:bodyPr/>
                    <a:lstStyle/>
                    <a:p>
                      <a:pPr>
                        <a:lnSpc>
                          <a:spcPct val="107000"/>
                        </a:lnSpc>
                        <a:spcAft>
                          <a:spcPts val="0"/>
                        </a:spcAft>
                      </a:pPr>
                      <a:r>
                        <a:rPr lang="sr-Latn-RS" sz="1800" dirty="0">
                          <a:effectLst/>
                          <a:latin typeface="Book Antiqua" panose="02040602050305030304" pitchFamily="18" charset="0"/>
                        </a:rPr>
                        <a:t>UNI</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 </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 </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602311651"/>
                  </a:ext>
                </a:extLst>
              </a:tr>
              <a:tr h="375138">
                <a:tc>
                  <a:txBody>
                    <a:bodyPr/>
                    <a:lstStyle/>
                    <a:p>
                      <a:pPr>
                        <a:lnSpc>
                          <a:spcPct val="107000"/>
                        </a:lnSpc>
                        <a:spcAft>
                          <a:spcPts val="0"/>
                        </a:spcAft>
                      </a:pPr>
                      <a:r>
                        <a:rPr lang="sr-Latn-RS" sz="1800">
                          <a:effectLst/>
                          <a:latin typeface="Book Antiqua" panose="02040602050305030304" pitchFamily="18" charset="0"/>
                        </a:rPr>
                        <a:t>UNID</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 </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 </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952396099"/>
                  </a:ext>
                </a:extLst>
              </a:tr>
              <a:tr h="375138">
                <a:tc>
                  <a:txBody>
                    <a:bodyPr/>
                    <a:lstStyle/>
                    <a:p>
                      <a:pPr>
                        <a:lnSpc>
                          <a:spcPct val="107000"/>
                        </a:lnSpc>
                        <a:spcAft>
                          <a:spcPts val="0"/>
                        </a:spcAft>
                      </a:pPr>
                      <a:r>
                        <a:rPr lang="sr-Latn-RS" sz="1800">
                          <a:effectLst/>
                          <a:latin typeface="Book Antiqua" panose="02040602050305030304" pitchFamily="18" charset="0"/>
                        </a:rPr>
                        <a:t>KPA</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 </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657767362"/>
                  </a:ext>
                </a:extLst>
              </a:tr>
              <a:tr h="375138">
                <a:tc>
                  <a:txBody>
                    <a:bodyPr/>
                    <a:lstStyle/>
                    <a:p>
                      <a:pPr>
                        <a:lnSpc>
                          <a:spcPct val="107000"/>
                        </a:lnSpc>
                        <a:spcAft>
                          <a:spcPts val="0"/>
                        </a:spcAft>
                      </a:pPr>
                      <a:r>
                        <a:rPr lang="sr-Latn-RS" sz="1800">
                          <a:effectLst/>
                          <a:latin typeface="Book Antiqua" panose="02040602050305030304" pitchFamily="18" charset="0"/>
                        </a:rPr>
                        <a:t>UPKM</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167781121"/>
                  </a:ext>
                </a:extLst>
              </a:tr>
              <a:tr h="375138">
                <a:tc>
                  <a:txBody>
                    <a:bodyPr/>
                    <a:lstStyle/>
                    <a:p>
                      <a:pPr>
                        <a:lnSpc>
                          <a:spcPct val="107000"/>
                        </a:lnSpc>
                        <a:spcAft>
                          <a:spcPts val="0"/>
                        </a:spcAft>
                      </a:pPr>
                      <a:r>
                        <a:rPr lang="sr-Latn-RS" sz="1800">
                          <a:effectLst/>
                          <a:latin typeface="Book Antiqua" panose="02040602050305030304" pitchFamily="18" charset="0"/>
                        </a:rPr>
                        <a:t>TCASU</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 </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091087495"/>
                  </a:ext>
                </a:extLst>
              </a:tr>
              <a:tr h="375138">
                <a:tc>
                  <a:txBody>
                    <a:bodyPr/>
                    <a:lstStyle/>
                    <a:p>
                      <a:pPr>
                        <a:lnSpc>
                          <a:spcPct val="107000"/>
                        </a:lnSpc>
                        <a:spcAft>
                          <a:spcPts val="0"/>
                        </a:spcAft>
                      </a:pPr>
                      <a:r>
                        <a:rPr lang="sr-Latn-RS" sz="1800">
                          <a:effectLst/>
                          <a:latin typeface="Book Antiqua" panose="02040602050305030304" pitchFamily="18" charset="0"/>
                        </a:rPr>
                        <a:t>UNSA</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 </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1758401"/>
                  </a:ext>
                </a:extLst>
              </a:tr>
              <a:tr h="375138">
                <a:tc>
                  <a:txBody>
                    <a:bodyPr/>
                    <a:lstStyle/>
                    <a:p>
                      <a:pPr>
                        <a:lnSpc>
                          <a:spcPct val="107000"/>
                        </a:lnSpc>
                        <a:spcAft>
                          <a:spcPts val="0"/>
                        </a:spcAft>
                      </a:pPr>
                      <a:r>
                        <a:rPr lang="sr-Latn-RS" sz="1800">
                          <a:effectLst/>
                          <a:latin typeface="Book Antiqua" panose="02040602050305030304" pitchFamily="18" charset="0"/>
                        </a:rPr>
                        <a:t>VSUP</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669105685"/>
                  </a:ext>
                </a:extLst>
              </a:tr>
              <a:tr h="375138">
                <a:tc>
                  <a:txBody>
                    <a:bodyPr/>
                    <a:lstStyle/>
                    <a:p>
                      <a:pPr>
                        <a:lnSpc>
                          <a:spcPct val="107000"/>
                        </a:lnSpc>
                        <a:spcAft>
                          <a:spcPts val="0"/>
                        </a:spcAft>
                      </a:pPr>
                      <a:r>
                        <a:rPr lang="sr-Latn-RS" sz="1800">
                          <a:effectLst/>
                          <a:latin typeface="Book Antiqua" panose="02040602050305030304" pitchFamily="18" charset="0"/>
                        </a:rPr>
                        <a:t>BOKU</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 </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205993385"/>
                  </a:ext>
                </a:extLst>
              </a:tr>
              <a:tr h="375138">
                <a:tc>
                  <a:txBody>
                    <a:bodyPr/>
                    <a:lstStyle/>
                    <a:p>
                      <a:pPr>
                        <a:lnSpc>
                          <a:spcPct val="107000"/>
                        </a:lnSpc>
                        <a:spcAft>
                          <a:spcPts val="0"/>
                        </a:spcAft>
                      </a:pPr>
                      <a:r>
                        <a:rPr lang="sr-Latn-RS" sz="1800">
                          <a:effectLst/>
                          <a:latin typeface="Book Antiqua" panose="02040602050305030304" pitchFamily="18" charset="0"/>
                        </a:rPr>
                        <a:t>MUHEC</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 </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812983756"/>
                  </a:ext>
                </a:extLst>
              </a:tr>
              <a:tr h="375138">
                <a:tc>
                  <a:txBody>
                    <a:bodyPr/>
                    <a:lstStyle/>
                    <a:p>
                      <a:pPr>
                        <a:lnSpc>
                          <a:spcPct val="107000"/>
                        </a:lnSpc>
                        <a:spcAft>
                          <a:spcPts val="0"/>
                        </a:spcAft>
                      </a:pPr>
                      <a:r>
                        <a:rPr lang="sr-Latn-RS" sz="1800">
                          <a:effectLst/>
                          <a:latin typeface="Book Antiqua" panose="02040602050305030304" pitchFamily="18" charset="0"/>
                        </a:rPr>
                        <a:t>UNIME</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854326661"/>
                  </a:ext>
                </a:extLst>
              </a:tr>
              <a:tr h="375138">
                <a:tc>
                  <a:txBody>
                    <a:bodyPr/>
                    <a:lstStyle/>
                    <a:p>
                      <a:pPr>
                        <a:lnSpc>
                          <a:spcPct val="107000"/>
                        </a:lnSpc>
                        <a:spcAft>
                          <a:spcPts val="0"/>
                        </a:spcAft>
                      </a:pPr>
                      <a:r>
                        <a:rPr lang="sr-Latn-RS" sz="1800">
                          <a:effectLst/>
                          <a:latin typeface="Book Antiqua" panose="02040602050305030304" pitchFamily="18" charset="0"/>
                        </a:rPr>
                        <a:t>OE</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815552246"/>
                  </a:ext>
                </a:extLst>
              </a:tr>
              <a:tr h="375138">
                <a:tc>
                  <a:txBody>
                    <a:bodyPr/>
                    <a:lstStyle/>
                    <a:p>
                      <a:pPr>
                        <a:lnSpc>
                          <a:spcPct val="107000"/>
                        </a:lnSpc>
                        <a:spcAft>
                          <a:spcPts val="0"/>
                        </a:spcAft>
                      </a:pPr>
                      <a:r>
                        <a:rPr lang="sr-Latn-RS" sz="1800">
                          <a:effectLst/>
                          <a:latin typeface="Book Antiqua" panose="02040602050305030304" pitchFamily="18" charset="0"/>
                        </a:rPr>
                        <a:t>TUC</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 </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ea typeface="Calibri" panose="020F0502020204030204" pitchFamily="34" charset="0"/>
                          <a:cs typeface="Times New Roman" panose="02020603050405020304" pitchFamily="18" charset="0"/>
                        </a:rPr>
                        <a:t>+</a:t>
                      </a: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a:effectLst/>
                          <a:latin typeface="Book Antiqua" panose="02040602050305030304" pitchFamily="18" charset="0"/>
                        </a:rPr>
                        <a:t>+</a:t>
                      </a:r>
                      <a:endParaRPr lang="sr-Latn-RS" sz="180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r-Latn-RS" sz="1800" dirty="0">
                          <a:effectLst/>
                          <a:latin typeface="Book Antiqua" panose="02040602050305030304" pitchFamily="18" charset="0"/>
                        </a:rPr>
                        <a:t> </a:t>
                      </a:r>
                      <a:endParaRPr lang="sr-Latn-RS" sz="18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280225300"/>
                  </a:ext>
                </a:extLst>
              </a:tr>
            </a:tbl>
          </a:graphicData>
        </a:graphic>
      </p:graphicFrame>
      <p:sp>
        <p:nvSpPr>
          <p:cNvPr id="5" name="Title 1">
            <a:extLst>
              <a:ext uri="{FF2B5EF4-FFF2-40B4-BE49-F238E27FC236}">
                <a16:creationId xmlns:a16="http://schemas.microsoft.com/office/drawing/2014/main" xmlns="" id="{C3F8F08B-00BD-4BF2-A093-3225522F2653}"/>
              </a:ext>
            </a:extLst>
          </p:cNvPr>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6" name="Straight Connector 5">
            <a:extLst>
              <a:ext uri="{FF2B5EF4-FFF2-40B4-BE49-F238E27FC236}">
                <a16:creationId xmlns:a16="http://schemas.microsoft.com/office/drawing/2014/main" xmlns="" id="{203AB8F6-0148-44C9-BF87-0032A6F479F1}"/>
              </a:ext>
            </a:extLst>
          </p:cNvPr>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final_color.jpg">
            <a:extLst>
              <a:ext uri="{FF2B5EF4-FFF2-40B4-BE49-F238E27FC236}">
                <a16:creationId xmlns:a16="http://schemas.microsoft.com/office/drawing/2014/main" xmlns="" id="{4F8D6A15-C65C-4550-B762-DD2F9B3C5CDA}"/>
              </a:ext>
            </a:extLst>
          </p:cNvPr>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a:extLst>
              <a:ext uri="{FF2B5EF4-FFF2-40B4-BE49-F238E27FC236}">
                <a16:creationId xmlns:a16="http://schemas.microsoft.com/office/drawing/2014/main" xmlns="" id="{7D58445F-BBDB-4D54-B0B5-EC55D9F078C2}"/>
              </a:ext>
            </a:extLst>
          </p:cNvPr>
          <p:cNvPicPr/>
          <p:nvPr/>
        </p:nvPicPr>
        <p:blipFill>
          <a:blip r:embed="rId3" cstate="print"/>
          <a:stretch>
            <a:fillRect/>
          </a:stretch>
        </p:blipFill>
        <p:spPr>
          <a:xfrm>
            <a:off x="7467600" y="152400"/>
            <a:ext cx="1676400" cy="409575"/>
          </a:xfrm>
          <a:prstGeom prst="rect">
            <a:avLst/>
          </a:prstGeom>
        </p:spPr>
      </p:pic>
      <p:sp>
        <p:nvSpPr>
          <p:cNvPr id="9" name="TextBox 8">
            <a:extLst>
              <a:ext uri="{FF2B5EF4-FFF2-40B4-BE49-F238E27FC236}">
                <a16:creationId xmlns:a16="http://schemas.microsoft.com/office/drawing/2014/main" xmlns="" id="{69E4A417-67B4-49D1-B013-8C79FD0F261F}"/>
              </a:ext>
            </a:extLst>
          </p:cNvPr>
          <p:cNvSpPr txBox="1"/>
          <p:nvPr/>
        </p:nvSpPr>
        <p:spPr>
          <a:xfrm>
            <a:off x="2819400" y="901184"/>
            <a:ext cx="3528530" cy="461665"/>
          </a:xfrm>
          <a:prstGeom prst="rect">
            <a:avLst/>
          </a:prstGeom>
          <a:noFill/>
        </p:spPr>
        <p:txBody>
          <a:bodyPr wrap="none" rtlCol="0">
            <a:spAutoFit/>
          </a:bodyPr>
          <a:lstStyle/>
          <a:p>
            <a:r>
              <a:rPr lang="sr-Latn-RS" sz="2400" dirty="0">
                <a:latin typeface="Book Antiqua" panose="02040602050305030304" pitchFamily="18" charset="0"/>
              </a:rPr>
              <a:t>GRANT AGREEMENTS</a:t>
            </a:r>
          </a:p>
        </p:txBody>
      </p:sp>
    </p:spTree>
    <p:extLst>
      <p:ext uri="{BB962C8B-B14F-4D97-AF65-F5344CB8AC3E}">
        <p14:creationId xmlns:p14="http://schemas.microsoft.com/office/powerpoint/2010/main" xmlns="" val="1520170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F9E6B078-ECFC-41E8-9037-72ABD8E5046B}"/>
              </a:ext>
            </a:extLst>
          </p:cNvPr>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a:extLst>
              <a:ext uri="{FF2B5EF4-FFF2-40B4-BE49-F238E27FC236}">
                <a16:creationId xmlns:a16="http://schemas.microsoft.com/office/drawing/2014/main" xmlns="" id="{8F740521-0234-4A92-8A0D-7FDDE3F65A3D}"/>
              </a:ext>
            </a:extLst>
          </p:cNvPr>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xmlns="" id="{CA7217D4-2EAB-463B-9FBD-4747BDB126DE}"/>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 name="Picture 6" descr="final_color.jpg">
            <a:extLst>
              <a:ext uri="{FF2B5EF4-FFF2-40B4-BE49-F238E27FC236}">
                <a16:creationId xmlns:a16="http://schemas.microsoft.com/office/drawing/2014/main" xmlns="" id="{FA94B933-53D3-4514-8891-10F766504A9D}"/>
              </a:ext>
            </a:extLst>
          </p:cNvPr>
          <p:cNvPicPr>
            <a:picLocks noChangeAspect="1"/>
          </p:cNvPicPr>
          <p:nvPr/>
        </p:nvPicPr>
        <p:blipFill>
          <a:blip r:embed="rId3" cstate="print"/>
          <a:stretch>
            <a:fillRect/>
          </a:stretch>
        </p:blipFill>
        <p:spPr>
          <a:xfrm>
            <a:off x="0" y="0"/>
            <a:ext cx="1447800" cy="685800"/>
          </a:xfrm>
          <a:prstGeom prst="rect">
            <a:avLst/>
          </a:prstGeom>
        </p:spPr>
      </p:pic>
      <p:sp>
        <p:nvSpPr>
          <p:cNvPr id="8" name="TextBox 7">
            <a:extLst>
              <a:ext uri="{FF2B5EF4-FFF2-40B4-BE49-F238E27FC236}">
                <a16:creationId xmlns:a16="http://schemas.microsoft.com/office/drawing/2014/main" xmlns="" id="{3D5A31D5-EEB7-411F-B47F-83AA13678FF2}"/>
              </a:ext>
            </a:extLst>
          </p:cNvPr>
          <p:cNvSpPr txBox="1"/>
          <p:nvPr/>
        </p:nvSpPr>
        <p:spPr>
          <a:xfrm>
            <a:off x="204787" y="853816"/>
            <a:ext cx="8839200" cy="4524315"/>
          </a:xfrm>
          <a:prstGeom prst="rect">
            <a:avLst/>
          </a:prstGeom>
          <a:noFill/>
        </p:spPr>
        <p:txBody>
          <a:bodyPr wrap="square" rtlCol="0">
            <a:spAutoFit/>
          </a:bodyPr>
          <a:lstStyle/>
          <a:p>
            <a:r>
              <a:rPr lang="sr-Latn-RS" sz="2400" b="1" dirty="0">
                <a:latin typeface="Book Antiqua" panose="02040602050305030304" pitchFamily="18" charset="0"/>
              </a:rPr>
              <a:t>INFRASTRUCTURE FOR MOBILITY</a:t>
            </a:r>
          </a:p>
          <a:p>
            <a:endParaRPr lang="sr-Latn-RS" sz="2400" dirty="0">
              <a:latin typeface="Book Antiqua" panose="02040602050305030304" pitchFamily="18" charset="0"/>
            </a:endParaRPr>
          </a:p>
          <a:p>
            <a:r>
              <a:rPr lang="sr-Latn-RS" sz="2400" i="1" dirty="0">
                <a:latin typeface="Book Antiqua" panose="02040602050305030304" pitchFamily="18" charset="0"/>
              </a:rPr>
              <a:t>BODIES</a:t>
            </a:r>
          </a:p>
          <a:p>
            <a:endParaRPr lang="sr-Latn-RS" sz="2400" i="1" dirty="0">
              <a:latin typeface="Book Antiqua" panose="02040602050305030304" pitchFamily="18" charset="0"/>
            </a:endParaRPr>
          </a:p>
          <a:p>
            <a:r>
              <a:rPr lang="sr-Latn-RS" sz="2400" dirty="0">
                <a:latin typeface="Book Antiqua" panose="02040602050305030304" pitchFamily="18" charset="0"/>
              </a:rPr>
              <a:t>-International office (officer)- University level</a:t>
            </a:r>
          </a:p>
          <a:p>
            <a:endParaRPr lang="sr-Latn-RS" sz="2400" dirty="0">
              <a:latin typeface="Book Antiqua" panose="02040602050305030304" pitchFamily="18" charset="0"/>
            </a:endParaRPr>
          </a:p>
          <a:p>
            <a:r>
              <a:rPr lang="sr-Latn-RS" sz="2400" dirty="0">
                <a:latin typeface="Book Antiqua" panose="02040602050305030304" pitchFamily="18" charset="0"/>
              </a:rPr>
              <a:t>-Academic coordinator of mobility (NatRisk responsable person) Faculty level</a:t>
            </a:r>
          </a:p>
          <a:p>
            <a:endParaRPr lang="sr-Latn-RS" sz="2400" dirty="0">
              <a:latin typeface="Book Antiqua" panose="02040602050305030304" pitchFamily="18" charset="0"/>
            </a:endParaRPr>
          </a:p>
          <a:p>
            <a:r>
              <a:rPr lang="sr-Latn-RS" sz="2400" dirty="0">
                <a:latin typeface="Book Antiqua" panose="02040602050305030304" pitchFamily="18" charset="0"/>
              </a:rPr>
              <a:t>-Administrative coordinator of mobility (NatRisk resposable person) Faculty level</a:t>
            </a:r>
          </a:p>
          <a:p>
            <a:endParaRPr lang="sr-Latn-RS" sz="2400" dirty="0">
              <a:latin typeface="Book Antiqua" panose="02040602050305030304" pitchFamily="18" charset="0"/>
            </a:endParaRPr>
          </a:p>
        </p:txBody>
      </p:sp>
      <p:pic>
        <p:nvPicPr>
          <p:cNvPr id="9" name="Picture 2" descr="eu_flag_co_funded_pos_[rgb]_right.jpg"/>
          <p:cNvPicPr>
            <a:picLocks noChangeAspect="1" noChangeArrowheads="1"/>
          </p:cNvPicPr>
          <p:nvPr/>
        </p:nvPicPr>
        <p:blipFill>
          <a:blip r:embed="rId4" cstate="print"/>
          <a:srcRect/>
          <a:stretch>
            <a:fillRect/>
          </a:stretch>
        </p:blipFill>
        <p:spPr bwMode="auto">
          <a:xfrm>
            <a:off x="7162800" y="76200"/>
            <a:ext cx="1895475" cy="476250"/>
          </a:xfrm>
          <a:prstGeom prst="rect">
            <a:avLst/>
          </a:prstGeom>
          <a:noFill/>
          <a:ln w="9525">
            <a:noFill/>
            <a:miter lim="800000"/>
            <a:headEnd/>
            <a:tailEnd/>
          </a:ln>
        </p:spPr>
      </p:pic>
    </p:spTree>
    <p:extLst>
      <p:ext uri="{BB962C8B-B14F-4D97-AF65-F5344CB8AC3E}">
        <p14:creationId xmlns:p14="http://schemas.microsoft.com/office/powerpoint/2010/main" xmlns="" val="648316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9C096FFC-13FD-4503-B495-42E6A65CC4B6}"/>
              </a:ext>
            </a:extLst>
          </p:cNvPr>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a:extLst>
              <a:ext uri="{FF2B5EF4-FFF2-40B4-BE49-F238E27FC236}">
                <a16:creationId xmlns:a16="http://schemas.microsoft.com/office/drawing/2014/main" xmlns="" id="{FD193C37-5F1C-4DB0-9084-AE6318C21DA2}"/>
              </a:ext>
            </a:extLst>
          </p:cNvPr>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a:extLst>
              <a:ext uri="{FF2B5EF4-FFF2-40B4-BE49-F238E27FC236}">
                <a16:creationId xmlns:a16="http://schemas.microsoft.com/office/drawing/2014/main" xmlns="" id="{C466D346-4794-492A-8BEC-E18CFF89593C}"/>
              </a:ext>
            </a:extLst>
          </p:cNvPr>
          <p:cNvSpPr>
            <a:spLocks noGrp="1"/>
          </p:cNvSpPr>
          <p:nvPr>
            <p:ph type="sldNum" sz="quarter" idx="12"/>
          </p:nvPr>
        </p:nvSpPr>
        <p:spPr>
          <a:xfrm>
            <a:off x="6553200" y="6356350"/>
            <a:ext cx="2133600" cy="365125"/>
          </a:xfrm>
        </p:spPr>
        <p:txBody>
          <a:bodyPr/>
          <a:lstStyle/>
          <a:p>
            <a:fld id="{B6F15528-21DE-4FAA-801E-634DDDAF4B2B}" type="slidenum">
              <a:rPr lang="en-US" smtClean="0"/>
              <a:pPr/>
              <a:t>16</a:t>
            </a:fld>
            <a:endParaRPr lang="en-US"/>
          </a:p>
        </p:txBody>
      </p:sp>
      <p:pic>
        <p:nvPicPr>
          <p:cNvPr id="7" name="Picture 6" descr="final_color.jpg">
            <a:extLst>
              <a:ext uri="{FF2B5EF4-FFF2-40B4-BE49-F238E27FC236}">
                <a16:creationId xmlns:a16="http://schemas.microsoft.com/office/drawing/2014/main" xmlns="" id="{C75FD378-2DE6-4A23-8ED5-5D042F029DE2}"/>
              </a:ext>
            </a:extLst>
          </p:cNvPr>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a:extLst>
              <a:ext uri="{FF2B5EF4-FFF2-40B4-BE49-F238E27FC236}">
                <a16:creationId xmlns:a16="http://schemas.microsoft.com/office/drawing/2014/main" xmlns="" id="{94B19C17-86AE-4081-B5C0-8BB017FB8F81}"/>
              </a:ext>
            </a:extLst>
          </p:cNvPr>
          <p:cNvPicPr/>
          <p:nvPr/>
        </p:nvPicPr>
        <p:blipFill>
          <a:blip r:embed="rId3" cstate="print"/>
          <a:stretch>
            <a:fillRect/>
          </a:stretch>
        </p:blipFill>
        <p:spPr>
          <a:xfrm>
            <a:off x="7467600" y="152400"/>
            <a:ext cx="1676400" cy="409575"/>
          </a:xfrm>
          <a:prstGeom prst="rect">
            <a:avLst/>
          </a:prstGeom>
        </p:spPr>
      </p:pic>
      <p:sp>
        <p:nvSpPr>
          <p:cNvPr id="10" name="Title 1">
            <a:extLst>
              <a:ext uri="{FF2B5EF4-FFF2-40B4-BE49-F238E27FC236}">
                <a16:creationId xmlns:a16="http://schemas.microsoft.com/office/drawing/2014/main" xmlns="" id="{15FF72A9-6738-4F0F-AB45-C0AB38E8B6EA}"/>
              </a:ext>
            </a:extLst>
          </p:cNvPr>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11" name="Straight Connector 10">
            <a:extLst>
              <a:ext uri="{FF2B5EF4-FFF2-40B4-BE49-F238E27FC236}">
                <a16:creationId xmlns:a16="http://schemas.microsoft.com/office/drawing/2014/main" xmlns="" id="{25E392DD-1107-4EBB-8370-E29255512ADE}"/>
              </a:ext>
            </a:extLst>
          </p:cNvPr>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Slide Number Placeholder 8">
            <a:extLst>
              <a:ext uri="{FF2B5EF4-FFF2-40B4-BE49-F238E27FC236}">
                <a16:creationId xmlns:a16="http://schemas.microsoft.com/office/drawing/2014/main" xmlns="" id="{2D7207AB-A745-46EE-AAF5-305509229431}"/>
              </a:ext>
            </a:extLst>
          </p:cNvPr>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16</a:t>
            </a:fld>
            <a:endParaRPr lang="en-US"/>
          </a:p>
        </p:txBody>
      </p:sp>
      <p:pic>
        <p:nvPicPr>
          <p:cNvPr id="13" name="Picture 12">
            <a:extLst>
              <a:ext uri="{FF2B5EF4-FFF2-40B4-BE49-F238E27FC236}">
                <a16:creationId xmlns:a16="http://schemas.microsoft.com/office/drawing/2014/main" xmlns="" id="{4AF22F89-29E9-4FF9-BCF0-2542623A3470}"/>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4" name="Picture 13" descr="final_color.jpg">
            <a:extLst>
              <a:ext uri="{FF2B5EF4-FFF2-40B4-BE49-F238E27FC236}">
                <a16:creationId xmlns:a16="http://schemas.microsoft.com/office/drawing/2014/main" xmlns="" id="{049CF140-84DD-4BC0-B99A-E140D02BCA80}"/>
              </a:ext>
            </a:extLst>
          </p:cNvPr>
          <p:cNvPicPr>
            <a:picLocks noChangeAspect="1"/>
          </p:cNvPicPr>
          <p:nvPr/>
        </p:nvPicPr>
        <p:blipFill>
          <a:blip r:embed="rId2" cstate="print"/>
          <a:stretch>
            <a:fillRect/>
          </a:stretch>
        </p:blipFill>
        <p:spPr>
          <a:xfrm>
            <a:off x="0" y="0"/>
            <a:ext cx="1447800" cy="685800"/>
          </a:xfrm>
          <a:prstGeom prst="rect">
            <a:avLst/>
          </a:prstGeom>
        </p:spPr>
      </p:pic>
      <p:sp>
        <p:nvSpPr>
          <p:cNvPr id="20" name="Rectangle 19">
            <a:extLst>
              <a:ext uri="{FF2B5EF4-FFF2-40B4-BE49-F238E27FC236}">
                <a16:creationId xmlns:a16="http://schemas.microsoft.com/office/drawing/2014/main" xmlns="" id="{DBB8246E-3C83-4C3D-9F5F-AD3FF4045BE4}"/>
              </a:ext>
            </a:extLst>
          </p:cNvPr>
          <p:cNvSpPr/>
          <p:nvPr/>
        </p:nvSpPr>
        <p:spPr>
          <a:xfrm>
            <a:off x="0" y="719137"/>
            <a:ext cx="9144000" cy="6001643"/>
          </a:xfrm>
          <a:prstGeom prst="rect">
            <a:avLst/>
          </a:prstGeom>
        </p:spPr>
        <p:txBody>
          <a:bodyPr wrap="square">
            <a:spAutoFit/>
          </a:bodyPr>
          <a:lstStyle/>
          <a:p>
            <a:r>
              <a:rPr lang="sr-Latn-RS" sz="2400" i="1" dirty="0">
                <a:latin typeface="Book Antiqua" panose="02040602050305030304" pitchFamily="18" charset="0"/>
              </a:rPr>
              <a:t>STRATEGIC DOCUMENTS</a:t>
            </a:r>
          </a:p>
          <a:p>
            <a:endParaRPr lang="sr-Latn-RS" sz="2400" i="1" dirty="0">
              <a:latin typeface="Book Antiqua" panose="02040602050305030304" pitchFamily="18" charset="0"/>
            </a:endParaRPr>
          </a:p>
          <a:p>
            <a:r>
              <a:rPr lang="sr-Latn-RS" sz="2400" dirty="0">
                <a:latin typeface="Book Antiqua" panose="02040602050305030304" pitchFamily="18" charset="0"/>
              </a:rPr>
              <a:t>-EU guidlenes for mobility</a:t>
            </a:r>
          </a:p>
          <a:p>
            <a:r>
              <a:rPr lang="sr-Latn-RS" sz="2400" dirty="0">
                <a:latin typeface="Book Antiqua" panose="02040602050305030304" pitchFamily="18" charset="0"/>
              </a:rPr>
              <a:t>-Natrisk guidlines for mobility (in progress)</a:t>
            </a:r>
          </a:p>
          <a:p>
            <a:endParaRPr lang="sr-Latn-RS" sz="2400" dirty="0">
              <a:latin typeface="Book Antiqua" panose="02040602050305030304" pitchFamily="18" charset="0"/>
            </a:endParaRPr>
          </a:p>
          <a:p>
            <a:r>
              <a:rPr lang="sr-Latn-RS" sz="2400" dirty="0">
                <a:latin typeface="Book Antiqua" panose="02040602050305030304" pitchFamily="18" charset="0"/>
              </a:rPr>
              <a:t>-University documents concerning mobility (manuals, guides, etc.)</a:t>
            </a:r>
          </a:p>
          <a:p>
            <a:r>
              <a:rPr lang="sr-Latn-RS" sz="2400" dirty="0">
                <a:latin typeface="Book Antiqua" panose="02040602050305030304" pitchFamily="18" charset="0"/>
                <a:hlinkClick r:id="rId5"/>
              </a:rPr>
              <a:t>https://www.ni.ac.rs/dokumenti/aktuelni-pravni-propisi-univerziteta-u-nisu/send/118-aktuelni-pravni-propisi-univerziteta-u-nisu/1471-pravilnik-o-postupcima-za-realizaciju-mobilnosti-studenata</a:t>
            </a:r>
            <a:endParaRPr lang="sr-Latn-RS" sz="2400" dirty="0">
              <a:latin typeface="Book Antiqua" panose="02040602050305030304" pitchFamily="18" charset="0"/>
            </a:endParaRPr>
          </a:p>
          <a:p>
            <a:endParaRPr lang="sr-Latn-RS" sz="2400" dirty="0">
              <a:latin typeface="Book Antiqua" panose="02040602050305030304" pitchFamily="18" charset="0"/>
            </a:endParaRPr>
          </a:p>
          <a:p>
            <a:r>
              <a:rPr lang="sr-Latn-RS" sz="2400" dirty="0">
                <a:latin typeface="Book Antiqua" panose="02040602050305030304" pitchFamily="18" charset="0"/>
                <a:hlinkClick r:id="rId6"/>
              </a:rPr>
              <a:t>https://www.ni.ac.rs/dokumenti/aktuelni-pravni-propisi-univerziteta-u-nisu/send/118-aktuelni-pravni-propisi-univerziteta-u-nisu/436-pravilnik-o-mobilnosti-studenata-glasnik-un-32012</a:t>
            </a:r>
            <a:r>
              <a:rPr lang="sr-Latn-RS" sz="2400" dirty="0">
                <a:latin typeface="Book Antiqua" panose="02040602050305030304" pitchFamily="18" charset="0"/>
              </a:rPr>
              <a:t> </a:t>
            </a:r>
          </a:p>
        </p:txBody>
      </p:sp>
      <p:pic>
        <p:nvPicPr>
          <p:cNvPr id="15" name="Picture 2" descr="eu_flag_co_funded_pos_[rgb]_right.jpg"/>
          <p:cNvPicPr>
            <a:picLocks noChangeAspect="1" noChangeArrowheads="1"/>
          </p:cNvPicPr>
          <p:nvPr/>
        </p:nvPicPr>
        <p:blipFill>
          <a:blip r:embed="rId7" cstate="print"/>
          <a:srcRect/>
          <a:stretch>
            <a:fillRect/>
          </a:stretch>
        </p:blipFill>
        <p:spPr bwMode="auto">
          <a:xfrm>
            <a:off x="7248525" y="76200"/>
            <a:ext cx="1895475" cy="476250"/>
          </a:xfrm>
          <a:prstGeom prst="rect">
            <a:avLst/>
          </a:prstGeom>
          <a:noFill/>
          <a:ln w="9525">
            <a:noFill/>
            <a:miter lim="800000"/>
            <a:headEnd/>
            <a:tailEnd/>
          </a:ln>
        </p:spPr>
      </p:pic>
    </p:spTree>
    <p:extLst>
      <p:ext uri="{BB962C8B-B14F-4D97-AF65-F5344CB8AC3E}">
        <p14:creationId xmlns:p14="http://schemas.microsoft.com/office/powerpoint/2010/main" xmlns="" val="3782245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762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6477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280150"/>
            <a:ext cx="2133600" cy="365125"/>
          </a:xfrm>
        </p:spPr>
        <p:txBody>
          <a:bodyPr/>
          <a:lstStyle/>
          <a:p>
            <a:fld id="{B6F15528-21DE-4FAA-801E-634DDDAF4B2B}" type="slidenum">
              <a:rPr lang="en-US" smtClean="0"/>
              <a:pPr/>
              <a:t>17</a:t>
            </a:fld>
            <a:endParaRPr lang="en-US"/>
          </a:p>
        </p:txBody>
      </p:sp>
      <p:pic>
        <p:nvPicPr>
          <p:cNvPr id="7" name="Picture 6" descr="final_color.jpg"/>
          <p:cNvPicPr>
            <a:picLocks noChangeAspect="1"/>
          </p:cNvPicPr>
          <p:nvPr/>
        </p:nvPicPr>
        <p:blipFill>
          <a:blip r:embed="rId3" cstate="print"/>
          <a:stretch>
            <a:fillRect/>
          </a:stretch>
        </p:blipFill>
        <p:spPr>
          <a:xfrm>
            <a:off x="0" y="-76200"/>
            <a:ext cx="1447800" cy="685800"/>
          </a:xfrm>
          <a:prstGeom prst="rect">
            <a:avLst/>
          </a:prstGeom>
        </p:spPr>
      </p:pic>
      <p:pic>
        <p:nvPicPr>
          <p:cNvPr id="8" name="Picture 7" descr="eu_flag_co_funded_pos_[rgb]_right.jpg"/>
          <p:cNvPicPr/>
          <p:nvPr/>
        </p:nvPicPr>
        <p:blipFill>
          <a:blip r:embed="rId4" cstate="print"/>
          <a:stretch>
            <a:fillRect/>
          </a:stretch>
        </p:blipFill>
        <p:spPr>
          <a:xfrm>
            <a:off x="7467600" y="76200"/>
            <a:ext cx="1676400" cy="409575"/>
          </a:xfrm>
          <a:prstGeom prst="rect">
            <a:avLst/>
          </a:prstGeom>
        </p:spPr>
      </p:pic>
      <p:sp>
        <p:nvSpPr>
          <p:cNvPr id="9" name="Title 1"/>
          <p:cNvSpPr>
            <a:spLocks noGrp="1"/>
          </p:cNvSpPr>
          <p:nvPr>
            <p:ph type="title"/>
          </p:nvPr>
        </p:nvSpPr>
        <p:spPr>
          <a:xfrm>
            <a:off x="114300" y="457199"/>
            <a:ext cx="8686800" cy="749300"/>
          </a:xfrm>
        </p:spPr>
        <p:txBody>
          <a:bodyPr>
            <a:normAutofit/>
          </a:bodyPr>
          <a:lstStyle/>
          <a:p>
            <a:r>
              <a:rPr lang="en-US" sz="3600" b="1" dirty="0">
                <a:solidFill>
                  <a:srgbClr val="002060"/>
                </a:solidFill>
                <a:latin typeface="Book Antiqua" panose="02040602050305030304" pitchFamily="18" charset="0"/>
              </a:rPr>
              <a:t>Documents inventory</a:t>
            </a:r>
            <a:endParaRPr lang="bs-Latn-BA" sz="3600" b="1" dirty="0">
              <a:solidFill>
                <a:schemeClr val="accent6">
                  <a:lumMod val="50000"/>
                </a:schemeClr>
              </a:solidFill>
              <a:latin typeface="Book Antiqua" panose="02040602050305030304" pitchFamily="18" charset="0"/>
            </a:endParaRPr>
          </a:p>
        </p:txBody>
      </p:sp>
      <p:sp>
        <p:nvSpPr>
          <p:cNvPr id="10" name="Title 1"/>
          <p:cNvSpPr txBox="1">
            <a:spLocks/>
          </p:cNvSpPr>
          <p:nvPr/>
        </p:nvSpPr>
        <p:spPr>
          <a:xfrm>
            <a:off x="1981200" y="762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11" name="Straight Connector 10"/>
          <p:cNvCxnSpPr/>
          <p:nvPr/>
        </p:nvCxnSpPr>
        <p:spPr>
          <a:xfrm>
            <a:off x="0" y="6477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Slide Number Placeholder 8"/>
          <p:cNvSpPr txBox="1">
            <a:spLocks/>
          </p:cNvSpPr>
          <p:nvPr/>
        </p:nvSpPr>
        <p:spPr>
          <a:xfrm>
            <a:off x="6553200" y="62801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17</a:t>
            </a:fld>
            <a:endParaRPr lang="en-US"/>
          </a:p>
        </p:txBody>
      </p:sp>
      <p:pic>
        <p:nvPicPr>
          <p:cNvPr id="13" name="Picture 12"/>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543800" y="109537"/>
            <a:ext cx="1500187" cy="334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4" name="Picture 13" descr="final_color.jpg"/>
          <p:cNvPicPr>
            <a:picLocks noChangeAspect="1"/>
          </p:cNvPicPr>
          <p:nvPr/>
        </p:nvPicPr>
        <p:blipFill>
          <a:blip r:embed="rId3" cstate="print"/>
          <a:stretch>
            <a:fillRect/>
          </a:stretch>
        </p:blipFill>
        <p:spPr>
          <a:xfrm>
            <a:off x="0" y="-76200"/>
            <a:ext cx="1447800" cy="685800"/>
          </a:xfrm>
          <a:prstGeom prst="rect">
            <a:avLst/>
          </a:prstGeom>
        </p:spPr>
      </p:pic>
      <p:pic>
        <p:nvPicPr>
          <p:cNvPr id="15" name="Picture 2"/>
          <p:cNvPicPr>
            <a:picLocks noChangeAspect="1" noChangeArrowheads="1"/>
          </p:cNvPicPr>
          <p:nvPr/>
        </p:nvPicPr>
        <p:blipFill>
          <a:blip r:embed="rId6" cstate="print"/>
          <a:srcRect l="4366" t="28169" r="3944" b="12676"/>
          <a:stretch>
            <a:fillRect/>
          </a:stretch>
        </p:blipFill>
        <p:spPr bwMode="auto">
          <a:xfrm>
            <a:off x="162315" y="1094837"/>
            <a:ext cx="8839200" cy="4880928"/>
          </a:xfrm>
          <a:prstGeom prst="rect">
            <a:avLst/>
          </a:prstGeom>
          <a:noFill/>
          <a:ln w="9525">
            <a:noFill/>
            <a:miter lim="800000"/>
            <a:headEnd/>
            <a:tailEnd/>
          </a:ln>
        </p:spPr>
      </p:pic>
      <p:sp>
        <p:nvSpPr>
          <p:cNvPr id="16" name="Rectangle 15"/>
          <p:cNvSpPr/>
          <p:nvPr/>
        </p:nvSpPr>
        <p:spPr>
          <a:xfrm>
            <a:off x="189875" y="6178966"/>
            <a:ext cx="8763000" cy="646331"/>
          </a:xfrm>
          <a:prstGeom prst="rect">
            <a:avLst/>
          </a:prstGeom>
        </p:spPr>
        <p:txBody>
          <a:bodyPr wrap="square">
            <a:spAutoFit/>
          </a:bodyPr>
          <a:lstStyle/>
          <a:p>
            <a:r>
              <a:rPr lang="en-US" dirty="0">
                <a:latin typeface="Book Antiqua" pitchFamily="18" charset="0"/>
                <a:hlinkClick r:id="rId7"/>
              </a:rPr>
              <a:t>https://eacea.ec.europa.eu/erasmus-plus/beneficiaries-space/capacity-building-in-higher-education_en</a:t>
            </a:r>
            <a:endParaRPr lang="en-US" dirty="0"/>
          </a:p>
        </p:txBody>
      </p:sp>
      <p:sp>
        <p:nvSpPr>
          <p:cNvPr id="2" name="TextBox 1">
            <a:extLst>
              <a:ext uri="{FF2B5EF4-FFF2-40B4-BE49-F238E27FC236}">
                <a16:creationId xmlns:a16="http://schemas.microsoft.com/office/drawing/2014/main" xmlns="" id="{34B1EF3B-512C-4E4E-AF93-8210F60FD081}"/>
              </a:ext>
            </a:extLst>
          </p:cNvPr>
          <p:cNvSpPr txBox="1"/>
          <p:nvPr/>
        </p:nvSpPr>
        <p:spPr>
          <a:xfrm>
            <a:off x="457200" y="5851739"/>
            <a:ext cx="3394775" cy="646331"/>
          </a:xfrm>
          <a:prstGeom prst="rect">
            <a:avLst/>
          </a:prstGeom>
          <a:noFill/>
        </p:spPr>
        <p:txBody>
          <a:bodyPr wrap="none" rtlCol="0">
            <a:spAutoFit/>
          </a:bodyPr>
          <a:lstStyle/>
          <a:p>
            <a:r>
              <a:rPr lang="sr-Latn-RS" b="1" dirty="0">
                <a:solidFill>
                  <a:srgbClr val="FF0000"/>
                </a:solidFill>
              </a:rPr>
              <a:t>Final report for staff and students</a:t>
            </a:r>
          </a:p>
          <a:p>
            <a:endParaRPr lang="sr-Latn-RS" b="1" dirty="0">
              <a:solidFill>
                <a:srgbClr val="FF0000"/>
              </a:solidFill>
            </a:endParaRPr>
          </a:p>
        </p:txBody>
      </p:sp>
      <p:pic>
        <p:nvPicPr>
          <p:cNvPr id="17" name="Picture 2" descr="eu_flag_co_funded_pos_[rgb]_right.jpg"/>
          <p:cNvPicPr>
            <a:picLocks noChangeAspect="1" noChangeArrowheads="1"/>
          </p:cNvPicPr>
          <p:nvPr/>
        </p:nvPicPr>
        <p:blipFill>
          <a:blip r:embed="rId8" cstate="print"/>
          <a:srcRect/>
          <a:stretch>
            <a:fillRect/>
          </a:stretch>
        </p:blipFill>
        <p:spPr bwMode="auto">
          <a:xfrm>
            <a:off x="7248525" y="76200"/>
            <a:ext cx="1895475" cy="476250"/>
          </a:xfrm>
          <a:prstGeom prst="rect">
            <a:avLst/>
          </a:prstGeom>
          <a:noFill/>
          <a:ln w="9525">
            <a:noFill/>
            <a:miter lim="800000"/>
            <a:headEnd/>
            <a:tailEnd/>
          </a:ln>
        </p:spPr>
      </p:pic>
    </p:spTree>
    <p:extLst>
      <p:ext uri="{BB962C8B-B14F-4D97-AF65-F5344CB8AC3E}">
        <p14:creationId xmlns:p14="http://schemas.microsoft.com/office/powerpoint/2010/main" xmlns="" val="2773222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18</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152400" y="685800"/>
            <a:ext cx="8686800" cy="749300"/>
          </a:xfrm>
        </p:spPr>
        <p:txBody>
          <a:bodyPr>
            <a:normAutofit/>
          </a:bodyPr>
          <a:lstStyle/>
          <a:p>
            <a:r>
              <a:rPr lang="en-US" sz="3600" b="1" dirty="0">
                <a:solidFill>
                  <a:srgbClr val="002060"/>
                </a:solidFill>
                <a:latin typeface="Book Antiqua" panose="02040602050305030304" pitchFamily="18" charset="0"/>
              </a:rPr>
              <a:t>EACEA Mobility Tool</a:t>
            </a:r>
            <a:endParaRPr lang="bs-Latn-BA" sz="3600" dirty="0">
              <a:solidFill>
                <a:schemeClr val="accent6">
                  <a:lumMod val="50000"/>
                </a:schemeClr>
              </a:solidFill>
              <a:latin typeface="Book Antiqua" panose="02040602050305030304" pitchFamily="18" charset="0"/>
            </a:endParaRPr>
          </a:p>
        </p:txBody>
      </p:sp>
      <p:sp>
        <p:nvSpPr>
          <p:cNvPr id="10" name="Content Placeholder 10"/>
          <p:cNvSpPr>
            <a:spLocks noGrp="1"/>
          </p:cNvSpPr>
          <p:nvPr>
            <p:ph idx="1"/>
          </p:nvPr>
        </p:nvSpPr>
        <p:spPr>
          <a:xfrm>
            <a:off x="228600" y="1600200"/>
            <a:ext cx="8763000" cy="4724400"/>
          </a:xfrm>
        </p:spPr>
        <p:txBody>
          <a:bodyPr>
            <a:normAutofit/>
          </a:bodyPr>
          <a:lstStyle/>
          <a:p>
            <a:pPr marL="0" indent="0">
              <a:spcBef>
                <a:spcPts val="1800"/>
              </a:spcBef>
              <a:buNone/>
            </a:pPr>
            <a:r>
              <a:rPr lang="en-US" sz="2300" dirty="0">
                <a:latin typeface="Book Antiqua" pitchFamily="18" charset="0"/>
              </a:rPr>
              <a:t>A database aimed at helping the coordinators in the management of the individual mobility (i.e. in keeping information on candidates’ activities, mobility tracks, credits earned, amounts received) and providing the automated reports.</a:t>
            </a:r>
          </a:p>
          <a:p>
            <a:pPr marL="0" indent="0">
              <a:spcBef>
                <a:spcPts val="1800"/>
              </a:spcBef>
              <a:buNone/>
            </a:pPr>
            <a:r>
              <a:rPr lang="en-US" sz="2300" dirty="0">
                <a:latin typeface="Book Antiqua" pitchFamily="18" charset="0"/>
              </a:rPr>
              <a:t>Shortly after selection, coordinator must encode information on participant and the type of mobility activities to be carried out into the EACEA Mobility Tool.</a:t>
            </a:r>
          </a:p>
          <a:p>
            <a:pPr marL="0" indent="0">
              <a:spcBef>
                <a:spcPts val="1800"/>
              </a:spcBef>
              <a:buNone/>
            </a:pPr>
            <a:r>
              <a:rPr lang="en-US" sz="2300" dirty="0">
                <a:latin typeface="Book Antiqua" pitchFamily="18" charset="0"/>
              </a:rPr>
              <a:t>Coordinator must update the tool regularly</a:t>
            </a:r>
          </a:p>
          <a:p>
            <a:pPr marL="0" indent="0">
              <a:spcBef>
                <a:spcPts val="0"/>
              </a:spcBef>
              <a:buNone/>
            </a:pPr>
            <a:r>
              <a:rPr lang="en-US" sz="2300" dirty="0">
                <a:latin typeface="Book Antiqua" pitchFamily="18" charset="0"/>
              </a:rPr>
              <a:t>	to ease the management</a:t>
            </a:r>
          </a:p>
          <a:p>
            <a:pPr marL="0" indent="0">
              <a:spcBef>
                <a:spcPts val="0"/>
              </a:spcBef>
              <a:buNone/>
            </a:pPr>
            <a:r>
              <a:rPr lang="en-US" sz="2300" dirty="0">
                <a:latin typeface="Book Antiqua" pitchFamily="18" charset="0"/>
              </a:rPr>
              <a:t>	for statistical analysis and quantitative </a:t>
            </a:r>
            <a:r>
              <a:rPr lang="en-US" sz="2300" dirty="0" err="1">
                <a:latin typeface="Book Antiqua" pitchFamily="18" charset="0"/>
              </a:rPr>
              <a:t>assesments</a:t>
            </a:r>
            <a:r>
              <a:rPr lang="en-US" sz="2400" dirty="0">
                <a:latin typeface="Book Antiqua" pitchFamily="18" charset="0"/>
              </a:rPr>
              <a:t> </a:t>
            </a:r>
          </a:p>
          <a:p>
            <a:pPr marL="0" indent="0">
              <a:spcBef>
                <a:spcPts val="1800"/>
              </a:spcBef>
              <a:buNone/>
            </a:pPr>
            <a:r>
              <a:rPr lang="en-US" sz="2400" dirty="0">
                <a:latin typeface="Book Antiqua" pitchFamily="18" charset="0"/>
              </a:rPr>
              <a:t>Link: </a:t>
            </a:r>
            <a:r>
              <a:rPr lang="en-US" sz="2400" dirty="0">
                <a:latin typeface="Book Antiqua" pitchFamily="18" charset="0"/>
                <a:hlinkClick r:id="rId4"/>
              </a:rPr>
              <a:t>https://eacea.ec.europa.eu/mobility/</a:t>
            </a:r>
            <a:r>
              <a:rPr lang="en-US" sz="2400" dirty="0">
                <a:latin typeface="Book Antiqua" pitchFamily="18" charset="0"/>
              </a:rPr>
              <a:t>  </a:t>
            </a:r>
          </a:p>
        </p:txBody>
      </p:sp>
    </p:spTree>
    <p:extLst>
      <p:ext uri="{BB962C8B-B14F-4D97-AF65-F5344CB8AC3E}">
        <p14:creationId xmlns:p14="http://schemas.microsoft.com/office/powerpoint/2010/main" xmlns="" val="1789190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19</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2" name="Rectangle 1"/>
          <p:cNvSpPr/>
          <p:nvPr/>
        </p:nvSpPr>
        <p:spPr>
          <a:xfrm>
            <a:off x="431181" y="990600"/>
            <a:ext cx="8281638" cy="3785652"/>
          </a:xfrm>
          <a:prstGeom prst="rect">
            <a:avLst/>
          </a:prstGeom>
        </p:spPr>
        <p:txBody>
          <a:bodyPr wrap="square">
            <a:spAutoFit/>
          </a:bodyPr>
          <a:lstStyle/>
          <a:p>
            <a:pPr algn="just"/>
            <a:r>
              <a:rPr lang="sr-Latn-RS" sz="3000" b="1" dirty="0">
                <a:solidFill>
                  <a:schemeClr val="accent2">
                    <a:lumMod val="75000"/>
                  </a:schemeClr>
                </a:solidFill>
              </a:rPr>
              <a:t>All documents regarding mobility (both students and staff) must be signed in FOUR copies, and TWO paper versions to be sent to UNI</a:t>
            </a:r>
          </a:p>
          <a:p>
            <a:pPr algn="just"/>
            <a:endParaRPr lang="sr-Latn-RS" sz="3000" b="1" dirty="0">
              <a:solidFill>
                <a:schemeClr val="accent2">
                  <a:lumMod val="75000"/>
                </a:schemeClr>
              </a:solidFill>
            </a:endParaRPr>
          </a:p>
          <a:p>
            <a:pPr algn="just"/>
            <a:r>
              <a:rPr lang="sr-Latn-RS" sz="3000" b="1" dirty="0">
                <a:solidFill>
                  <a:schemeClr val="accent2">
                    <a:lumMod val="75000"/>
                  </a:schemeClr>
                </a:solidFill>
              </a:rPr>
              <a:t>Each partner need to appoint person responsible for mobility within NatRisk SMS-  send an e-mail to</a:t>
            </a:r>
          </a:p>
          <a:p>
            <a:pPr algn="just"/>
            <a:r>
              <a:rPr lang="sr-Latn-RS" sz="3000" b="1" dirty="0">
                <a:solidFill>
                  <a:schemeClr val="accent2">
                    <a:lumMod val="75000"/>
                  </a:schemeClr>
                </a:solidFill>
              </a:rPr>
              <a:t> </a:t>
            </a:r>
            <a:r>
              <a:rPr lang="sr-Latn-RS" sz="3000" b="1" dirty="0">
                <a:solidFill>
                  <a:schemeClr val="accent2">
                    <a:lumMod val="75000"/>
                  </a:schemeClr>
                </a:solidFill>
                <a:hlinkClick r:id="rId4"/>
              </a:rPr>
              <a:t>sjvesna@pmf.ni.ac.rs</a:t>
            </a:r>
            <a:r>
              <a:rPr lang="sr-Latn-RS" sz="3000" b="1" dirty="0">
                <a:solidFill>
                  <a:schemeClr val="accent2">
                    <a:lumMod val="75000"/>
                  </a:schemeClr>
                </a:solidFill>
              </a:rPr>
              <a:t> (cc: </a:t>
            </a:r>
            <a:r>
              <a:rPr lang="sr-Latn-RS" sz="3000" b="1" dirty="0">
                <a:solidFill>
                  <a:schemeClr val="accent2">
                    <a:lumMod val="75000"/>
                  </a:schemeClr>
                </a:solidFill>
                <a:hlinkClick r:id="rId5"/>
              </a:rPr>
              <a:t>natrisk@gmail.com</a:t>
            </a:r>
            <a:r>
              <a:rPr lang="sr-Latn-RS" sz="3000" b="1" dirty="0">
                <a:solidFill>
                  <a:schemeClr val="accent2">
                    <a:lumMod val="75000"/>
                  </a:schemeClr>
                </a:solidFill>
              </a:rPr>
              <a:t>)</a:t>
            </a:r>
          </a:p>
          <a:p>
            <a:pPr algn="just"/>
            <a:endParaRPr lang="sr-Latn-RS" sz="3000" b="1" dirty="0">
              <a:solidFill>
                <a:schemeClr val="accent2">
                  <a:lumMod val="75000"/>
                </a:schemeClr>
              </a:solidFill>
            </a:endParaRPr>
          </a:p>
        </p:txBody>
      </p:sp>
    </p:spTree>
    <p:extLst>
      <p:ext uri="{BB962C8B-B14F-4D97-AF65-F5344CB8AC3E}">
        <p14:creationId xmlns:p14="http://schemas.microsoft.com/office/powerpoint/2010/main" xmlns="" val="2373705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2</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12" name="Content Placeholder 15"/>
          <p:cNvSpPr>
            <a:spLocks noGrp="1"/>
          </p:cNvSpPr>
          <p:nvPr>
            <p:ph idx="1"/>
          </p:nvPr>
        </p:nvSpPr>
        <p:spPr>
          <a:xfrm>
            <a:off x="457200" y="990600"/>
            <a:ext cx="8229600" cy="4525963"/>
          </a:xfrm>
        </p:spPr>
        <p:txBody>
          <a:bodyPr>
            <a:normAutofit fontScale="85000" lnSpcReduction="20000"/>
          </a:bodyPr>
          <a:lstStyle/>
          <a:p>
            <a:r>
              <a:rPr lang="en-US" b="1" dirty="0">
                <a:latin typeface="Book Antiqua" panose="02040602050305030304" pitchFamily="18" charset="0"/>
              </a:rPr>
              <a:t>Special Mobility Strand (SMS) </a:t>
            </a:r>
            <a:r>
              <a:rPr lang="en-US" sz="2800" dirty="0">
                <a:latin typeface="Book Antiqua" panose="02040602050305030304" pitchFamily="18" charset="0"/>
              </a:rPr>
              <a:t>– </a:t>
            </a:r>
            <a:r>
              <a:rPr lang="sr-Latn-RS" sz="2800" dirty="0">
                <a:latin typeface="Book Antiqua" panose="02040602050305030304" pitchFamily="18" charset="0"/>
              </a:rPr>
              <a:t>General remarks</a:t>
            </a:r>
            <a:endParaRPr lang="en-US" sz="2800" dirty="0">
              <a:latin typeface="Book Antiqua" panose="02040602050305030304" pitchFamily="18" charset="0"/>
            </a:endParaRPr>
          </a:p>
          <a:p>
            <a:pPr marL="0" indent="0">
              <a:buNone/>
            </a:pPr>
            <a:endParaRPr lang="en-US" sz="2800" dirty="0">
              <a:latin typeface="Book Antiqua" panose="02040602050305030304" pitchFamily="18" charset="0"/>
            </a:endParaRPr>
          </a:p>
          <a:p>
            <a:r>
              <a:rPr lang="en-US" b="1" dirty="0">
                <a:latin typeface="Book Antiqua" panose="02040602050305030304" pitchFamily="18" charset="0"/>
              </a:rPr>
              <a:t>Individual mobility scheme</a:t>
            </a:r>
          </a:p>
          <a:p>
            <a:pPr lvl="1"/>
            <a:r>
              <a:rPr lang="en-US" sz="2400" dirty="0">
                <a:latin typeface="Book Antiqua" panose="02040602050305030304" pitchFamily="18" charset="0"/>
              </a:rPr>
              <a:t>Preparation</a:t>
            </a:r>
          </a:p>
          <a:p>
            <a:pPr lvl="1"/>
            <a:r>
              <a:rPr lang="en-US" sz="2400" dirty="0">
                <a:latin typeface="Book Antiqua" panose="02040602050305030304" pitchFamily="18" charset="0"/>
              </a:rPr>
              <a:t>Implementation</a:t>
            </a:r>
          </a:p>
          <a:p>
            <a:pPr lvl="1"/>
            <a:r>
              <a:rPr lang="en-US" sz="2400" dirty="0">
                <a:latin typeface="Book Antiqua" panose="02040602050305030304" pitchFamily="18" charset="0"/>
              </a:rPr>
              <a:t>Follow-up</a:t>
            </a:r>
            <a:endParaRPr lang="sr-Latn-RS" sz="2400" dirty="0">
              <a:latin typeface="Book Antiqua" panose="02040602050305030304" pitchFamily="18" charset="0"/>
            </a:endParaRPr>
          </a:p>
          <a:p>
            <a:pPr marL="457200" lvl="1" indent="0">
              <a:buNone/>
            </a:pPr>
            <a:endParaRPr lang="en-US" sz="2400" dirty="0">
              <a:latin typeface="Book Antiqua" panose="02040602050305030304" pitchFamily="18" charset="0"/>
            </a:endParaRPr>
          </a:p>
          <a:p>
            <a:r>
              <a:rPr lang="en-US" b="1" dirty="0">
                <a:latin typeface="Book Antiqua" panose="02040602050305030304" pitchFamily="18" charset="0"/>
              </a:rPr>
              <a:t>Financial Management</a:t>
            </a:r>
            <a:endParaRPr lang="sr-Latn-RS" b="1" dirty="0">
              <a:latin typeface="Book Antiqua" panose="02040602050305030304" pitchFamily="18" charset="0"/>
            </a:endParaRPr>
          </a:p>
          <a:p>
            <a:pPr marL="0" indent="0">
              <a:buNone/>
            </a:pPr>
            <a:endParaRPr lang="en-US" b="1" dirty="0">
              <a:latin typeface="Book Antiqua" panose="02040602050305030304" pitchFamily="18" charset="0"/>
            </a:endParaRPr>
          </a:p>
          <a:p>
            <a:r>
              <a:rPr lang="en-US" b="1" dirty="0">
                <a:latin typeface="Book Antiqua" panose="02040602050305030304" pitchFamily="18" charset="0"/>
              </a:rPr>
              <a:t>EACEA Mobility Tool</a:t>
            </a:r>
            <a:endParaRPr lang="sr-Latn-RS" b="1" dirty="0">
              <a:latin typeface="Book Antiqua" panose="02040602050305030304" pitchFamily="18" charset="0"/>
            </a:endParaRPr>
          </a:p>
          <a:p>
            <a:endParaRPr lang="sr-Latn-RS" b="1" dirty="0">
              <a:latin typeface="Book Antiqua" panose="02040602050305030304" pitchFamily="18" charset="0"/>
            </a:endParaRPr>
          </a:p>
          <a:p>
            <a:r>
              <a:rPr lang="en-US" b="1" dirty="0">
                <a:solidFill>
                  <a:schemeClr val="accent2">
                    <a:lumMod val="75000"/>
                  </a:schemeClr>
                </a:solidFill>
                <a:latin typeface="Book Antiqua" panose="02040602050305030304" pitchFamily="18" charset="0"/>
              </a:rPr>
              <a:t>Documents inventory</a:t>
            </a:r>
            <a:endParaRPr lang="sr-Latn-RS" b="1" dirty="0">
              <a:solidFill>
                <a:schemeClr val="accent2">
                  <a:lumMod val="75000"/>
                </a:schemeClr>
              </a:solidFill>
              <a:latin typeface="Book Antiqua" panose="02040602050305030304" pitchFamily="18" charset="0"/>
            </a:endParaRPr>
          </a:p>
          <a:p>
            <a:endParaRPr lang="sr-Latn-RS" b="1" dirty="0">
              <a:latin typeface="Book Antiqua" panose="02040602050305030304" pitchFamily="18" charset="0"/>
            </a:endParaRPr>
          </a:p>
          <a:p>
            <a:endParaRPr lang="en-US" b="1" dirty="0">
              <a:latin typeface="Book Antiqua" panose="02040602050305030304" pitchFamily="18" charset="0"/>
            </a:endParaRPr>
          </a:p>
          <a:p>
            <a:pPr>
              <a:buNone/>
            </a:pPr>
            <a:endParaRPr lang="en-US" dirty="0">
              <a:latin typeface="Book Antiqua" panose="02040602050305030304" pitchFamily="18" charset="0"/>
            </a:endParaRPr>
          </a:p>
        </p:txBody>
      </p:sp>
    </p:spTree>
    <p:extLst>
      <p:ext uri="{BB962C8B-B14F-4D97-AF65-F5344CB8AC3E}">
        <p14:creationId xmlns:p14="http://schemas.microsoft.com/office/powerpoint/2010/main" xmlns="" val="182422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3</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pic>
        <p:nvPicPr>
          <p:cNvPr id="3079" name="Picture 7"/>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838200"/>
            <a:ext cx="8229600" cy="5029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5" name="Rectangle 14"/>
          <p:cNvSpPr/>
          <p:nvPr/>
        </p:nvSpPr>
        <p:spPr>
          <a:xfrm>
            <a:off x="5562599" y="5791200"/>
            <a:ext cx="3048001" cy="738664"/>
          </a:xfrm>
          <a:prstGeom prst="rect">
            <a:avLst/>
          </a:prstGeom>
        </p:spPr>
        <p:txBody>
          <a:bodyPr wrap="square">
            <a:spAutoFit/>
          </a:bodyPr>
          <a:lstStyle/>
          <a:p>
            <a:r>
              <a:rPr lang="en-US" sz="1400" dirty="0"/>
              <a:t>https://eacea.ec.europa.eu/mobility/docs/EMT-User-Manual-SMS-ERASMUS.pdf</a:t>
            </a:r>
          </a:p>
        </p:txBody>
      </p:sp>
    </p:spTree>
    <p:extLst>
      <p:ext uri="{BB962C8B-B14F-4D97-AF65-F5344CB8AC3E}">
        <p14:creationId xmlns:p14="http://schemas.microsoft.com/office/powerpoint/2010/main" xmlns="" val="1824224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4</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txBox="1">
            <a:spLocks/>
          </p:cNvSpPr>
          <p:nvPr/>
        </p:nvSpPr>
        <p:spPr>
          <a:xfrm>
            <a:off x="457200" y="685800"/>
            <a:ext cx="8229600" cy="7493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a:solidFill>
                  <a:srgbClr val="002060"/>
                </a:solidFill>
                <a:latin typeface="Book Antiqua" panose="02040602050305030304" pitchFamily="18" charset="0"/>
              </a:rPr>
              <a:t>Mobility Scheme </a:t>
            </a:r>
            <a:r>
              <a:rPr lang="en-US" sz="3600">
                <a:solidFill>
                  <a:srgbClr val="002060"/>
                </a:solidFill>
                <a:latin typeface="Book Antiqua" panose="02040602050305030304" pitchFamily="18" charset="0"/>
              </a:rPr>
              <a:t>– </a:t>
            </a:r>
            <a:r>
              <a:rPr lang="en-US" sz="3600">
                <a:solidFill>
                  <a:schemeClr val="accent6">
                    <a:lumMod val="50000"/>
                  </a:schemeClr>
                </a:solidFill>
                <a:latin typeface="Book Antiqua" panose="02040602050305030304" pitchFamily="18" charset="0"/>
              </a:rPr>
              <a:t>main</a:t>
            </a:r>
            <a:r>
              <a:rPr lang="en-US" sz="3600">
                <a:solidFill>
                  <a:srgbClr val="002060"/>
                </a:solidFill>
                <a:latin typeface="Book Antiqua" panose="02040602050305030304" pitchFamily="18" charset="0"/>
              </a:rPr>
              <a:t> </a:t>
            </a:r>
            <a:r>
              <a:rPr lang="en-US" sz="3600">
                <a:solidFill>
                  <a:schemeClr val="accent6">
                    <a:lumMod val="50000"/>
                  </a:schemeClr>
                </a:solidFill>
                <a:latin typeface="Book Antiqua" panose="02040602050305030304" pitchFamily="18" charset="0"/>
              </a:rPr>
              <a:t>phases</a:t>
            </a:r>
            <a:endParaRPr lang="bs-Latn-BA" sz="3600" dirty="0">
              <a:solidFill>
                <a:schemeClr val="accent6">
                  <a:lumMod val="50000"/>
                </a:schemeClr>
              </a:solidFill>
              <a:latin typeface="Book Antiqua" panose="02040602050305030304" pitchFamily="18" charset="0"/>
            </a:endParaRPr>
          </a:p>
        </p:txBody>
      </p:sp>
      <p:pic>
        <p:nvPicPr>
          <p:cNvPr id="10" name="Picture 2"/>
          <p:cNvPicPr>
            <a:picLocks noChangeAspect="1" noChangeArrowheads="1"/>
          </p:cNvPicPr>
          <p:nvPr/>
        </p:nvPicPr>
        <p:blipFill>
          <a:blip r:embed="rId4" cstate="print"/>
          <a:srcRect l="6941" t="33672" r="8246" b="7401"/>
          <a:stretch>
            <a:fillRect/>
          </a:stretch>
        </p:blipFill>
        <p:spPr bwMode="auto">
          <a:xfrm>
            <a:off x="1121229" y="1981200"/>
            <a:ext cx="6792685" cy="3657600"/>
          </a:xfrm>
          <a:prstGeom prst="rect">
            <a:avLst/>
          </a:prstGeom>
          <a:noFill/>
          <a:ln w="9525">
            <a:noFill/>
            <a:miter lim="800000"/>
            <a:headEnd/>
            <a:tailEnd/>
          </a:ln>
        </p:spPr>
      </p:pic>
    </p:spTree>
    <p:extLst>
      <p:ext uri="{BB962C8B-B14F-4D97-AF65-F5344CB8AC3E}">
        <p14:creationId xmlns:p14="http://schemas.microsoft.com/office/powerpoint/2010/main" xmlns="" val="585555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5</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itle 1"/>
          <p:cNvSpPr>
            <a:spLocks noGrp="1"/>
          </p:cNvSpPr>
          <p:nvPr>
            <p:ph type="title"/>
          </p:nvPr>
        </p:nvSpPr>
        <p:spPr>
          <a:xfrm>
            <a:off x="457200" y="685800"/>
            <a:ext cx="8229600" cy="749300"/>
          </a:xfrm>
        </p:spPr>
        <p:txBody>
          <a:bodyPr>
            <a:normAutofit/>
          </a:bodyPr>
          <a:lstStyle/>
          <a:p>
            <a:r>
              <a:rPr lang="en-US" sz="3600" dirty="0">
                <a:solidFill>
                  <a:srgbClr val="002060"/>
                </a:solidFill>
                <a:latin typeface="Book Antiqua" panose="02040602050305030304" pitchFamily="18" charset="0"/>
              </a:rPr>
              <a:t>Preparation – </a:t>
            </a:r>
            <a:r>
              <a:rPr lang="en-US" sz="3600" dirty="0">
                <a:solidFill>
                  <a:schemeClr val="accent6">
                    <a:lumMod val="50000"/>
                  </a:schemeClr>
                </a:solidFill>
                <a:latin typeface="Book Antiqua" panose="02040602050305030304" pitchFamily="18" charset="0"/>
              </a:rPr>
              <a:t>basic principles</a:t>
            </a:r>
            <a:endParaRPr lang="bs-Latn-BA" sz="3600" dirty="0">
              <a:solidFill>
                <a:schemeClr val="accent6">
                  <a:lumMod val="50000"/>
                </a:schemeClr>
              </a:solidFill>
              <a:latin typeface="Book Antiqua" panose="02040602050305030304" pitchFamily="18" charset="0"/>
            </a:endParaRPr>
          </a:p>
        </p:txBody>
      </p:sp>
      <p:sp>
        <p:nvSpPr>
          <p:cNvPr id="12"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13" name="Straight Connector 12"/>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8"/>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5</a:t>
            </a:fld>
            <a:endParaRPr lang="en-US"/>
          </a:p>
        </p:txBody>
      </p:sp>
      <p:pic>
        <p:nvPicPr>
          <p:cNvPr id="15" name="Picture 1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6" name="Picture 15"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17" name="Content Placeholder 10"/>
          <p:cNvSpPr>
            <a:spLocks noGrp="1"/>
          </p:cNvSpPr>
          <p:nvPr>
            <p:ph idx="1"/>
          </p:nvPr>
        </p:nvSpPr>
        <p:spPr>
          <a:xfrm>
            <a:off x="304800" y="1722437"/>
            <a:ext cx="8534400" cy="4525963"/>
          </a:xfrm>
        </p:spPr>
        <p:txBody>
          <a:bodyPr>
            <a:normAutofit fontScale="92500" lnSpcReduction="10000"/>
          </a:bodyPr>
          <a:lstStyle/>
          <a:p>
            <a:r>
              <a:rPr lang="en-US" sz="2800" dirty="0">
                <a:latin typeface="Book Antiqua" pitchFamily="18" charset="0"/>
              </a:rPr>
              <a:t>Act in accordance with the principles of Erasmus+ Charter for Higher Education</a:t>
            </a:r>
            <a:r>
              <a:rPr lang="sr-Latn-RS" sz="2800" dirty="0">
                <a:latin typeface="Book Antiqua" pitchFamily="18" charset="0"/>
              </a:rPr>
              <a:t> </a:t>
            </a:r>
            <a:r>
              <a:rPr lang="sr-Latn-RS" sz="2400" dirty="0">
                <a:latin typeface="Book Antiqua" pitchFamily="18" charset="0"/>
              </a:rPr>
              <a:t>(https://ec.europa.eu/programmes/erasmus-plus/sites/erasmusplus/files/files/resources/he-charter_en.pdf)</a:t>
            </a:r>
            <a:endParaRPr lang="en-US" sz="2400" dirty="0">
              <a:latin typeface="Book Antiqua" pitchFamily="18" charset="0"/>
            </a:endParaRPr>
          </a:p>
          <a:p>
            <a:pPr>
              <a:spcBef>
                <a:spcPts val="1200"/>
              </a:spcBef>
            </a:pPr>
            <a:r>
              <a:rPr lang="en-US" sz="2800" dirty="0">
                <a:latin typeface="Book Antiqua" pitchFamily="18" charset="0"/>
              </a:rPr>
              <a:t>Relevant information on selection process and admission and selection criteria MUST BE available to candidates well in advance</a:t>
            </a:r>
          </a:p>
          <a:p>
            <a:pPr>
              <a:spcBef>
                <a:spcPts val="1200"/>
              </a:spcBef>
            </a:pPr>
            <a:r>
              <a:rPr lang="en-US" sz="2800" dirty="0">
                <a:latin typeface="Book Antiqua" pitchFamily="18" charset="0"/>
              </a:rPr>
              <a:t>Ensure commonly agreed methodology and decision making process within the consortia</a:t>
            </a:r>
          </a:p>
          <a:p>
            <a:pPr>
              <a:spcBef>
                <a:spcPts val="1200"/>
              </a:spcBef>
            </a:pPr>
            <a:r>
              <a:rPr lang="en-US" sz="2800" dirty="0">
                <a:latin typeface="Book Antiqua" pitchFamily="18" charset="0"/>
              </a:rPr>
              <a:t>Associate partners cannot benefit from the SMS</a:t>
            </a:r>
          </a:p>
        </p:txBody>
      </p:sp>
      <p:pic>
        <p:nvPicPr>
          <p:cNvPr id="18" name="Picture 2" descr="eu_flag_co_funded_pos_[rgb]_right.jpg"/>
          <p:cNvPicPr>
            <a:picLocks noChangeAspect="1" noChangeArrowheads="1"/>
          </p:cNvPicPr>
          <p:nvPr/>
        </p:nvPicPr>
        <p:blipFill>
          <a:blip r:embed="rId5" cstate="print"/>
          <a:srcRect/>
          <a:stretch>
            <a:fillRect/>
          </a:stretch>
        </p:blipFill>
        <p:spPr bwMode="auto">
          <a:xfrm>
            <a:off x="7162800" y="76200"/>
            <a:ext cx="1895475" cy="476250"/>
          </a:xfrm>
          <a:prstGeom prst="rect">
            <a:avLst/>
          </a:prstGeom>
          <a:noFill/>
          <a:ln w="9525">
            <a:noFill/>
            <a:miter lim="800000"/>
            <a:headEnd/>
            <a:tailEnd/>
          </a:ln>
        </p:spPr>
      </p:pic>
    </p:spTree>
    <p:extLst>
      <p:ext uri="{BB962C8B-B14F-4D97-AF65-F5344CB8AC3E}">
        <p14:creationId xmlns:p14="http://schemas.microsoft.com/office/powerpoint/2010/main" xmlns="" val="3270895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212725"/>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84225"/>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416675"/>
            <a:ext cx="2133600" cy="365125"/>
          </a:xfrm>
        </p:spPr>
        <p:txBody>
          <a:bodyPr/>
          <a:lstStyle/>
          <a:p>
            <a:fld id="{B6F15528-21DE-4FAA-801E-634DDDAF4B2B}" type="slidenum">
              <a:rPr lang="en-US" smtClean="0"/>
              <a:pPr/>
              <a:t>6</a:t>
            </a:fld>
            <a:endParaRPr lang="en-US"/>
          </a:p>
        </p:txBody>
      </p:sp>
      <p:pic>
        <p:nvPicPr>
          <p:cNvPr id="7" name="Picture 6" descr="final_color.jpg"/>
          <p:cNvPicPr>
            <a:picLocks noChangeAspect="1"/>
          </p:cNvPicPr>
          <p:nvPr/>
        </p:nvPicPr>
        <p:blipFill>
          <a:blip r:embed="rId2" cstate="print"/>
          <a:stretch>
            <a:fillRect/>
          </a:stretch>
        </p:blipFill>
        <p:spPr>
          <a:xfrm>
            <a:off x="0" y="60325"/>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212725"/>
            <a:ext cx="1676400" cy="409575"/>
          </a:xfrm>
          <a:prstGeom prst="rect">
            <a:avLst/>
          </a:prstGeom>
        </p:spPr>
      </p:pic>
      <p:sp>
        <p:nvSpPr>
          <p:cNvPr id="9" name="Title 1"/>
          <p:cNvSpPr>
            <a:spLocks noGrp="1"/>
          </p:cNvSpPr>
          <p:nvPr>
            <p:ph type="title"/>
          </p:nvPr>
        </p:nvSpPr>
        <p:spPr>
          <a:xfrm>
            <a:off x="152400" y="685800"/>
            <a:ext cx="8763000" cy="749300"/>
          </a:xfrm>
        </p:spPr>
        <p:txBody>
          <a:bodyPr>
            <a:normAutofit/>
          </a:bodyPr>
          <a:lstStyle/>
          <a:p>
            <a:r>
              <a:rPr lang="en-US" sz="3400" dirty="0">
                <a:solidFill>
                  <a:srgbClr val="002060"/>
                </a:solidFill>
                <a:latin typeface="Book Antiqua" panose="02040602050305030304" pitchFamily="18" charset="0"/>
              </a:rPr>
              <a:t>Preparation – </a:t>
            </a:r>
            <a:r>
              <a:rPr lang="en-US" sz="3400" dirty="0">
                <a:solidFill>
                  <a:schemeClr val="accent6">
                    <a:lumMod val="50000"/>
                  </a:schemeClr>
                </a:solidFill>
                <a:latin typeface="Book Antiqua" panose="02040602050305030304" pitchFamily="18" charset="0"/>
              </a:rPr>
              <a:t>Inter-institutional agreement</a:t>
            </a:r>
            <a:endParaRPr lang="bs-Latn-BA" sz="3400" dirty="0">
              <a:solidFill>
                <a:schemeClr val="accent6">
                  <a:lumMod val="50000"/>
                </a:schemeClr>
              </a:solidFill>
              <a:latin typeface="Book Antiqua" panose="02040602050305030304" pitchFamily="18" charset="0"/>
            </a:endParaRPr>
          </a:p>
        </p:txBody>
      </p:sp>
      <p:sp>
        <p:nvSpPr>
          <p:cNvPr id="10" name="Content Placeholder 10"/>
          <p:cNvSpPr>
            <a:spLocks noGrp="1"/>
          </p:cNvSpPr>
          <p:nvPr>
            <p:ph idx="1"/>
          </p:nvPr>
        </p:nvSpPr>
        <p:spPr>
          <a:xfrm>
            <a:off x="228600" y="1722437"/>
            <a:ext cx="8610600" cy="4525963"/>
          </a:xfrm>
        </p:spPr>
        <p:txBody>
          <a:bodyPr>
            <a:normAutofit/>
          </a:bodyPr>
          <a:lstStyle/>
          <a:p>
            <a:r>
              <a:rPr lang="en-US" sz="2600" dirty="0">
                <a:latin typeface="Book Antiqua" pitchFamily="18" charset="0"/>
              </a:rPr>
              <a:t>Signed by each beneficiary </a:t>
            </a:r>
            <a:r>
              <a:rPr lang="en-US" sz="2600" dirty="0" err="1">
                <a:latin typeface="Book Antiqua" pitchFamily="18" charset="0"/>
              </a:rPr>
              <a:t>organisation</a:t>
            </a:r>
            <a:r>
              <a:rPr lang="en-US" sz="2600" dirty="0">
                <a:latin typeface="Book Antiqua" pitchFamily="18" charset="0"/>
              </a:rPr>
              <a:t> before the selection of the mobility scheme  </a:t>
            </a:r>
            <a:r>
              <a:rPr lang="sr-Latn-RS" sz="2600" dirty="0">
                <a:latin typeface="Book Antiqua" pitchFamily="18" charset="0"/>
              </a:rPr>
              <a:t>(</a:t>
            </a:r>
            <a:r>
              <a:rPr lang="en-US" sz="2600" dirty="0">
                <a:solidFill>
                  <a:schemeClr val="accent2">
                    <a:lumMod val="75000"/>
                  </a:schemeClr>
                </a:solidFill>
                <a:latin typeface="Book Antiqua" pitchFamily="18" charset="0"/>
              </a:rPr>
              <a:t>bilateral</a:t>
            </a:r>
            <a:r>
              <a:rPr lang="en-US" sz="2600" dirty="0">
                <a:latin typeface="Book Antiqua" pitchFamily="18" charset="0"/>
              </a:rPr>
              <a:t>)</a:t>
            </a:r>
          </a:p>
          <a:p>
            <a:r>
              <a:rPr lang="en-US" sz="2600" dirty="0">
                <a:latin typeface="Book Antiqua" pitchFamily="18" charset="0"/>
              </a:rPr>
              <a:t>Provides specific provisions on the roles of the </a:t>
            </a:r>
            <a:r>
              <a:rPr lang="en-US" sz="2600" dirty="0" err="1">
                <a:latin typeface="Book Antiqua" pitchFamily="18" charset="0"/>
              </a:rPr>
              <a:t>organi-sations</a:t>
            </a:r>
            <a:r>
              <a:rPr lang="en-US" sz="2600" dirty="0">
                <a:latin typeface="Book Antiqua" pitchFamily="18" charset="0"/>
              </a:rPr>
              <a:t>, selection procedure, admission/selection criteria, appeal procedures, decision making process, quality assurance measures, etc.</a:t>
            </a:r>
          </a:p>
          <a:p>
            <a:r>
              <a:rPr lang="en-US" sz="2600" dirty="0">
                <a:latin typeface="Book Antiqua" pitchFamily="18" charset="0"/>
              </a:rPr>
              <a:t>Template available on the CBHE beneficiary space </a:t>
            </a:r>
            <a:r>
              <a:rPr lang="en-US" sz="1800" dirty="0">
                <a:latin typeface="Book Antiqua" pitchFamily="18" charset="0"/>
                <a:hlinkClick r:id="rId4"/>
              </a:rPr>
              <a:t>https://eacea.ec.europa.eu/erasmus-plus/beneficiaries-space/capacity-building-in-higher-education_en</a:t>
            </a:r>
            <a:endParaRPr lang="en-US" sz="1800" dirty="0">
              <a:latin typeface="Book Antiqua" pitchFamily="18" charset="0"/>
            </a:endParaRPr>
          </a:p>
          <a:p>
            <a:pPr>
              <a:buNone/>
            </a:pPr>
            <a:r>
              <a:rPr lang="en-US" sz="2600" dirty="0">
                <a:latin typeface="Book Antiqua" pitchFamily="18" charset="0"/>
              </a:rPr>
              <a:t>    minimum requirements must be maintained, but new provisions can be added</a:t>
            </a:r>
          </a:p>
        </p:txBody>
      </p:sp>
    </p:spTree>
    <p:extLst>
      <p:ext uri="{BB962C8B-B14F-4D97-AF65-F5344CB8AC3E}">
        <p14:creationId xmlns:p14="http://schemas.microsoft.com/office/powerpoint/2010/main" xmlns="" val="1944284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7</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457200" y="838200"/>
            <a:ext cx="8229600" cy="1206500"/>
          </a:xfrm>
        </p:spPr>
        <p:txBody>
          <a:bodyPr>
            <a:normAutofit fontScale="90000"/>
          </a:bodyPr>
          <a:lstStyle/>
          <a:p>
            <a:r>
              <a:rPr lang="en-US" sz="3600" dirty="0">
                <a:solidFill>
                  <a:srgbClr val="002060"/>
                </a:solidFill>
                <a:latin typeface="Book Antiqua" panose="02040602050305030304" pitchFamily="18" charset="0"/>
              </a:rPr>
              <a:t>Preparation –</a:t>
            </a:r>
            <a:r>
              <a:rPr lang="en-US" sz="3600" dirty="0">
                <a:solidFill>
                  <a:schemeClr val="accent6">
                    <a:lumMod val="50000"/>
                  </a:schemeClr>
                </a:solidFill>
                <a:latin typeface="Book Antiqua" panose="02040602050305030304" pitchFamily="18" charset="0"/>
              </a:rPr>
              <a:t>tasks</a:t>
            </a:r>
            <a:r>
              <a:rPr lang="sr-Latn-RS" sz="3600" dirty="0">
                <a:solidFill>
                  <a:schemeClr val="accent6">
                    <a:lumMod val="50000"/>
                  </a:schemeClr>
                </a:solidFill>
                <a:latin typeface="Book Antiqua" panose="02040602050305030304" pitchFamily="18" charset="0"/>
              </a:rPr>
              <a:t/>
            </a:r>
            <a:br>
              <a:rPr lang="sr-Latn-RS" sz="3600" dirty="0">
                <a:solidFill>
                  <a:schemeClr val="accent6">
                    <a:lumMod val="50000"/>
                  </a:schemeClr>
                </a:solidFill>
                <a:latin typeface="Book Antiqua" panose="02040602050305030304" pitchFamily="18" charset="0"/>
              </a:rPr>
            </a:br>
            <a:r>
              <a:rPr lang="en-US" sz="3600" dirty="0">
                <a:hlinkClick r:id="rId4" action="ppaction://hlinkfile"/>
              </a:rPr>
              <a:t>Inter-Institutional</a:t>
            </a:r>
            <a:r>
              <a:rPr lang="en-US" sz="3600" baseline="0" dirty="0">
                <a:hlinkClick r:id="rId4" action="ppaction://hlinkfile"/>
              </a:rPr>
              <a:t> Agreement (</a:t>
            </a:r>
            <a:r>
              <a:rPr lang="en-US" sz="3600" baseline="0" dirty="0" err="1">
                <a:hlinkClick r:id="rId4" action="ppaction://hlinkfile"/>
              </a:rPr>
              <a:t>IIA</a:t>
            </a:r>
            <a:r>
              <a:rPr lang="en-US" sz="3600" baseline="0" dirty="0">
                <a:hlinkClick r:id="rId4" action="ppaction://hlinkfile"/>
              </a:rPr>
              <a:t>)</a:t>
            </a:r>
            <a:r>
              <a:rPr lang="sr-Latn-RS" sz="3600" baseline="0" dirty="0">
                <a:hlinkClick r:id="rId4" action="ppaction://hlinkfile"/>
              </a:rPr>
              <a:t/>
            </a:r>
            <a:br>
              <a:rPr lang="sr-Latn-RS" sz="3600" baseline="0" dirty="0">
                <a:hlinkClick r:id="rId4" action="ppaction://hlinkfile"/>
              </a:rPr>
            </a:br>
            <a:endParaRPr lang="bs-Latn-BA" sz="3600" dirty="0">
              <a:solidFill>
                <a:schemeClr val="accent6">
                  <a:lumMod val="50000"/>
                </a:schemeClr>
              </a:solidFill>
              <a:latin typeface="Book Antiqua" panose="02040602050305030304"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xmlns="" val="1503667454"/>
              </p:ext>
            </p:extLst>
          </p:nvPr>
        </p:nvGraphicFramePr>
        <p:xfrm>
          <a:off x="800100" y="2285999"/>
          <a:ext cx="7543800" cy="3773348"/>
        </p:xfrm>
        <a:graphic>
          <a:graphicData uri="http://schemas.openxmlformats.org/drawingml/2006/table">
            <a:tbl>
              <a:tblPr firstRow="1" bandRow="1">
                <a:tableStyleId>{5C22544A-7EE6-4342-B048-85BDC9FD1C3A}</a:tableStyleId>
              </a:tblPr>
              <a:tblGrid>
                <a:gridCol w="3601005">
                  <a:extLst>
                    <a:ext uri="{9D8B030D-6E8A-4147-A177-3AD203B41FA5}">
                      <a16:colId xmlns:a16="http://schemas.microsoft.com/office/drawing/2014/main" xmlns="" val="20000"/>
                    </a:ext>
                  </a:extLst>
                </a:gridCol>
                <a:gridCol w="3942795">
                  <a:extLst>
                    <a:ext uri="{9D8B030D-6E8A-4147-A177-3AD203B41FA5}">
                      <a16:colId xmlns:a16="http://schemas.microsoft.com/office/drawing/2014/main" xmlns="" val="20001"/>
                    </a:ext>
                  </a:extLst>
                </a:gridCol>
              </a:tblGrid>
              <a:tr h="984428">
                <a:tc gridSpan="2">
                  <a:txBody>
                    <a:bodyPr/>
                    <a:lstStyle/>
                    <a:p>
                      <a:pPr algn="ctr"/>
                      <a:r>
                        <a:rPr lang="sr-Latn-RS" sz="2400" dirty="0"/>
                        <a:t>http://mngt.natrisk.ni.ac.rs/projects/wp7-students_staff/dmsf</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79876">
                <a:tc>
                  <a:txBody>
                    <a:bodyPr/>
                    <a:lstStyle/>
                    <a:p>
                      <a:pPr algn="ctr"/>
                      <a:r>
                        <a:rPr lang="en-US" sz="2400" b="1" kern="1200" dirty="0">
                          <a:solidFill>
                            <a:schemeClr val="lt1"/>
                          </a:solidFill>
                          <a:latin typeface="+mn-lt"/>
                          <a:ea typeface="+mn-ea"/>
                          <a:cs typeface="+mn-cs"/>
                        </a:rPr>
                        <a:t>Sending</a:t>
                      </a:r>
                      <a:r>
                        <a:rPr lang="en-US" sz="2400" dirty="0"/>
                        <a:t> </a:t>
                      </a:r>
                      <a:r>
                        <a:rPr lang="en-US" sz="2400" b="1" kern="1200" dirty="0" err="1">
                          <a:solidFill>
                            <a:schemeClr val="lt1"/>
                          </a:solidFill>
                          <a:latin typeface="+mn-lt"/>
                          <a:ea typeface="+mn-ea"/>
                          <a:cs typeface="+mn-cs"/>
                        </a:rPr>
                        <a:t>Organisation</a:t>
                      </a:r>
                      <a:endParaRPr lang="en-US"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en-US" sz="2400" b="1" kern="1200" dirty="0">
                          <a:solidFill>
                            <a:schemeClr val="lt1"/>
                          </a:solidFill>
                          <a:latin typeface="+mn-lt"/>
                          <a:ea typeface="+mn-ea"/>
                          <a:cs typeface="+mn-cs"/>
                        </a:rPr>
                        <a:t>Receiving</a:t>
                      </a:r>
                      <a:r>
                        <a:rPr lang="en-US" sz="2400" b="1" kern="1200" baseline="0" dirty="0">
                          <a:solidFill>
                            <a:schemeClr val="lt1"/>
                          </a:solidFill>
                          <a:latin typeface="+mn-lt"/>
                          <a:ea typeface="+mn-ea"/>
                          <a:cs typeface="+mn-cs"/>
                        </a:rPr>
                        <a:t> </a:t>
                      </a:r>
                      <a:r>
                        <a:rPr lang="en-US" sz="2400" b="1" kern="1200" baseline="0" dirty="0" err="1">
                          <a:solidFill>
                            <a:schemeClr val="lt1"/>
                          </a:solidFill>
                          <a:latin typeface="+mn-lt"/>
                          <a:ea typeface="+mn-ea"/>
                          <a:cs typeface="+mn-cs"/>
                        </a:rPr>
                        <a:t>Organisation</a:t>
                      </a:r>
                      <a:endParaRPr lang="en-US"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xmlns="" val="10001"/>
                  </a:ext>
                </a:extLst>
              </a:tr>
              <a:tr h="2004900">
                <a:tc>
                  <a:txBody>
                    <a:bodyPr/>
                    <a:lstStyle/>
                    <a:p>
                      <a:pPr algn="l">
                        <a:spcBef>
                          <a:spcPts val="1800"/>
                        </a:spcBef>
                        <a:buFont typeface="Arial" pitchFamily="34" charset="0"/>
                        <a:buNone/>
                      </a:pPr>
                      <a:endParaRPr lang="en-US" sz="1600" dirty="0"/>
                    </a:p>
                    <a:p>
                      <a:pPr algn="l">
                        <a:spcBef>
                          <a:spcPts val="600"/>
                        </a:spcBef>
                        <a:buFont typeface="Arial" pitchFamily="34" charset="0"/>
                        <a:buChar char="•"/>
                      </a:pPr>
                      <a:r>
                        <a:rPr lang="en-US" sz="1600" dirty="0"/>
                        <a:t> </a:t>
                      </a:r>
                      <a:r>
                        <a:rPr lang="en-US" sz="1600" b="1" dirty="0"/>
                        <a:t>Promote and raise awareness</a:t>
                      </a:r>
                    </a:p>
                    <a:p>
                      <a:pPr indent="0" algn="l">
                        <a:spcBef>
                          <a:spcPts val="1200"/>
                        </a:spcBef>
                        <a:buFont typeface="Arial" pitchFamily="34" charset="0"/>
                        <a:buChar char="•"/>
                      </a:pPr>
                      <a:r>
                        <a:rPr lang="en-US" sz="1600" b="1" dirty="0"/>
                        <a:t> Select the candidates in line with IIA</a:t>
                      </a:r>
                    </a:p>
                    <a:p>
                      <a:pPr algn="l">
                        <a:spcBef>
                          <a:spcPts val="1200"/>
                        </a:spcBef>
                        <a:buFont typeface="Arial" pitchFamily="34" charset="0"/>
                        <a:buChar char="•"/>
                      </a:pPr>
                      <a:r>
                        <a:rPr lang="en-US" sz="1600" b="1" dirty="0"/>
                        <a:t> Provide support</a:t>
                      </a:r>
                      <a:r>
                        <a:rPr lang="en-US" sz="1600" b="1" baseline="0" dirty="0"/>
                        <a:t> in preparation of the individual mobility (visa, administrative issues, insurance, etc.)</a:t>
                      </a:r>
                    </a:p>
                    <a:p>
                      <a:pPr algn="l">
                        <a:spcBef>
                          <a:spcPts val="1200"/>
                        </a:spcBef>
                        <a:buFont typeface="Arial" pitchFamily="34" charset="0"/>
                        <a:buChar char="•"/>
                      </a:pP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Bef>
                          <a:spcPts val="1800"/>
                        </a:spcBef>
                        <a:buFont typeface="Arial" pitchFamily="34" charset="0"/>
                        <a:buNone/>
                      </a:pPr>
                      <a:endParaRPr lang="en-US" sz="1600" dirty="0"/>
                    </a:p>
                    <a:p>
                      <a:pPr algn="l">
                        <a:spcBef>
                          <a:spcPts val="600"/>
                        </a:spcBef>
                        <a:buFont typeface="Arial" pitchFamily="34" charset="0"/>
                        <a:buChar char="•"/>
                      </a:pPr>
                      <a:r>
                        <a:rPr lang="en-US" sz="1600" dirty="0"/>
                        <a:t> </a:t>
                      </a:r>
                      <a:r>
                        <a:rPr lang="en-US" sz="1600" b="1" dirty="0"/>
                        <a:t>Inform</a:t>
                      </a:r>
                      <a:r>
                        <a:rPr lang="en-US" sz="1600" b="1" baseline="0" dirty="0"/>
                        <a:t> locally</a:t>
                      </a:r>
                      <a:endParaRPr lang="en-US" sz="1600" b="1" dirty="0"/>
                    </a:p>
                    <a:p>
                      <a:pPr indent="0" algn="l">
                        <a:spcBef>
                          <a:spcPts val="1200"/>
                        </a:spcBef>
                        <a:buFont typeface="Arial" pitchFamily="34" charset="0"/>
                        <a:buChar char="•"/>
                      </a:pPr>
                      <a:r>
                        <a:rPr lang="en-US" sz="1600" b="1" dirty="0"/>
                        <a:t> Prepare logistics and support for incoming individuals</a:t>
                      </a:r>
                    </a:p>
                    <a:p>
                      <a:pPr algn="l">
                        <a:spcBef>
                          <a:spcPts val="1200"/>
                        </a:spcBef>
                        <a:buFont typeface="Arial" pitchFamily="34" charset="0"/>
                        <a:buChar char="•"/>
                      </a:pPr>
                      <a:r>
                        <a:rPr lang="en-US" sz="1600" b="1" dirty="0"/>
                        <a:t> Welcome</a:t>
                      </a:r>
                      <a:r>
                        <a:rPr lang="en-US" sz="1600" b="1" baseline="0" dirty="0"/>
                        <a:t> and monitor the activities</a:t>
                      </a:r>
                    </a:p>
                    <a:p>
                      <a:pPr algn="l">
                        <a:spcBef>
                          <a:spcPts val="1200"/>
                        </a:spcBef>
                        <a:buFont typeface="Arial" pitchFamily="34" charset="0"/>
                        <a:buChar char="•"/>
                      </a:pPr>
                      <a:endParaRPr lang="en-US" sz="1600" dirty="0"/>
                    </a:p>
                    <a:p>
                      <a:pPr algn="l"/>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3126584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8</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76200" y="685800"/>
            <a:ext cx="8839200" cy="749300"/>
          </a:xfrm>
        </p:spPr>
        <p:txBody>
          <a:bodyPr>
            <a:normAutofit/>
          </a:bodyPr>
          <a:lstStyle/>
          <a:p>
            <a:r>
              <a:rPr lang="en-US" sz="3400" dirty="0">
                <a:solidFill>
                  <a:srgbClr val="002060"/>
                </a:solidFill>
                <a:latin typeface="Book Antiqua" panose="02040602050305030304" pitchFamily="18" charset="0"/>
              </a:rPr>
              <a:t>Preparation – </a:t>
            </a:r>
            <a:r>
              <a:rPr lang="en-US" sz="3400" dirty="0">
                <a:solidFill>
                  <a:schemeClr val="accent6">
                    <a:lumMod val="50000"/>
                  </a:schemeClr>
                </a:solidFill>
                <a:latin typeface="Book Antiqua" panose="02040602050305030304" pitchFamily="18" charset="0"/>
              </a:rPr>
              <a:t>Learning/Mobility Agreement </a:t>
            </a:r>
            <a:endParaRPr lang="bs-Latn-BA" sz="3400" dirty="0">
              <a:solidFill>
                <a:schemeClr val="accent6">
                  <a:lumMod val="50000"/>
                </a:schemeClr>
              </a:solidFill>
              <a:latin typeface="Book Antiqua" panose="02040602050305030304" pitchFamily="18" charset="0"/>
            </a:endParaRPr>
          </a:p>
        </p:txBody>
      </p:sp>
      <p:sp>
        <p:nvSpPr>
          <p:cNvPr id="10" name="TextBox 9"/>
          <p:cNvSpPr txBox="1"/>
          <p:nvPr/>
        </p:nvSpPr>
        <p:spPr>
          <a:xfrm>
            <a:off x="609600" y="5562600"/>
            <a:ext cx="8458200" cy="646331"/>
          </a:xfrm>
          <a:prstGeom prst="rect">
            <a:avLst/>
          </a:prstGeom>
          <a:noFill/>
        </p:spPr>
        <p:txBody>
          <a:bodyPr wrap="square" rtlCol="0">
            <a:spAutoFit/>
          </a:bodyPr>
          <a:lstStyle/>
          <a:p>
            <a:r>
              <a:rPr lang="en-US" b="1" dirty="0">
                <a:latin typeface="Book Antiqua" pitchFamily="18" charset="0"/>
              </a:rPr>
              <a:t>Learning Agreement </a:t>
            </a:r>
            <a:r>
              <a:rPr lang="en-US" dirty="0">
                <a:latin typeface="Book Antiqua" pitchFamily="18" charset="0"/>
              </a:rPr>
              <a:t>and </a:t>
            </a:r>
            <a:r>
              <a:rPr lang="en-US" b="1" dirty="0">
                <a:latin typeface="Book Antiqua" pitchFamily="18" charset="0"/>
              </a:rPr>
              <a:t>Mobility Agreement must be agreed and signed </a:t>
            </a:r>
            <a:r>
              <a:rPr lang="en-US" dirty="0">
                <a:latin typeface="Book Antiqua" pitchFamily="18" charset="0"/>
              </a:rPr>
              <a:t>by the individual, the sending and the receiving </a:t>
            </a:r>
            <a:r>
              <a:rPr lang="en-US" dirty="0" err="1">
                <a:latin typeface="Book Antiqua" pitchFamily="18" charset="0"/>
              </a:rPr>
              <a:t>organisations</a:t>
            </a:r>
            <a:r>
              <a:rPr lang="en-US" dirty="0">
                <a:latin typeface="Book Antiqua" pitchFamily="18" charset="0"/>
              </a:rPr>
              <a:t> </a:t>
            </a:r>
            <a:r>
              <a:rPr lang="en-US" b="1" dirty="0">
                <a:latin typeface="Book Antiqua" pitchFamily="18" charset="0"/>
              </a:rPr>
              <a:t>before departure</a:t>
            </a:r>
          </a:p>
        </p:txBody>
      </p:sp>
      <p:graphicFrame>
        <p:nvGraphicFramePr>
          <p:cNvPr id="11" name="Table 10"/>
          <p:cNvGraphicFramePr>
            <a:graphicFrameLocks noGrp="1"/>
          </p:cNvGraphicFramePr>
          <p:nvPr>
            <p:extLst>
              <p:ext uri="{D42A27DB-BD31-4B8C-83A1-F6EECF244321}">
                <p14:modId xmlns:p14="http://schemas.microsoft.com/office/powerpoint/2010/main" xmlns="" val="509784026"/>
              </p:ext>
            </p:extLst>
          </p:nvPr>
        </p:nvGraphicFramePr>
        <p:xfrm>
          <a:off x="495300" y="1752600"/>
          <a:ext cx="8153400" cy="3810000"/>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1924050">
                  <a:extLst>
                    <a:ext uri="{9D8B030D-6E8A-4147-A177-3AD203B41FA5}">
                      <a16:colId xmlns:a16="http://schemas.microsoft.com/office/drawing/2014/main" xmlns="" val="20002"/>
                    </a:ext>
                  </a:extLst>
                </a:gridCol>
                <a:gridCol w="2038350">
                  <a:extLst>
                    <a:ext uri="{9D8B030D-6E8A-4147-A177-3AD203B41FA5}">
                      <a16:colId xmlns:a16="http://schemas.microsoft.com/office/drawing/2014/main" xmlns="" val="20003"/>
                    </a:ext>
                  </a:extLst>
                </a:gridCol>
              </a:tblGrid>
              <a:tr h="492020">
                <a:tc gridSpan="2">
                  <a:txBody>
                    <a:bodyPr/>
                    <a:lstStyle/>
                    <a:p>
                      <a:pPr algn="ctr"/>
                      <a:r>
                        <a:rPr lang="en-US" sz="2400" baseline="0" dirty="0">
                          <a:hlinkClick r:id="rId4" action="ppaction://hlinkfile"/>
                        </a:rPr>
                        <a:t>Grant Agreement for students</a:t>
                      </a:r>
                      <a:endParaRPr lang="en-US" sz="2400"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aseline="0" dirty="0"/>
                        <a:t>Grant Agreement for staff</a:t>
                      </a:r>
                      <a:endParaRPr lang="en-US" sz="2400"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US"/>
                    </a:p>
                  </a:txBody>
                  <a:tcPr/>
                </a:tc>
                <a:extLst>
                  <a:ext uri="{0D108BD9-81ED-4DB2-BD59-A6C34878D82A}">
                    <a16:rowId xmlns:a16="http://schemas.microsoft.com/office/drawing/2014/main" xmlns="" val="10000"/>
                  </a:ext>
                </a:extLst>
              </a:tr>
              <a:tr h="430518">
                <a:tc gridSpan="2">
                  <a:txBody>
                    <a:bodyPr/>
                    <a:lstStyle/>
                    <a:p>
                      <a:pPr algn="ctr"/>
                      <a:r>
                        <a:rPr lang="en-US" sz="2400" b="1" kern="1200" dirty="0">
                          <a:solidFill>
                            <a:schemeClr val="lt1"/>
                          </a:solidFill>
                          <a:latin typeface="+mn-lt"/>
                          <a:ea typeface="+mn-ea"/>
                          <a:cs typeface="+mn-cs"/>
                        </a:rPr>
                        <a:t>Learning Agreement for </a:t>
                      </a: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hMerge="1">
                  <a:txBody>
                    <a:bodyPr/>
                    <a:lstStyle/>
                    <a:p>
                      <a:endParaRPr lang="en-US"/>
                    </a:p>
                  </a:txBody>
                  <a:tcPr/>
                </a:tc>
                <a:tc gridSpan="2">
                  <a:txBody>
                    <a:bodyPr/>
                    <a:lstStyle/>
                    <a:p>
                      <a:pPr algn="ctr"/>
                      <a:r>
                        <a:rPr lang="en-US" sz="2400" b="1" kern="1200" dirty="0">
                          <a:solidFill>
                            <a:schemeClr val="lt1"/>
                          </a:solidFill>
                          <a:latin typeface="+mn-lt"/>
                          <a:ea typeface="+mn-ea"/>
                          <a:cs typeface="+mn-cs"/>
                        </a:rPr>
                        <a:t>Mobility Agreement for</a:t>
                      </a: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hMerge="1">
                  <a:txBody>
                    <a:bodyPr/>
                    <a:lstStyle/>
                    <a:p>
                      <a:endParaRPr lang="en-US"/>
                    </a:p>
                  </a:txBody>
                  <a:tcPr/>
                </a:tc>
                <a:extLst>
                  <a:ext uri="{0D108BD9-81ED-4DB2-BD59-A6C34878D82A}">
                    <a16:rowId xmlns:a16="http://schemas.microsoft.com/office/drawing/2014/main" xmlns="" val="10001"/>
                  </a:ext>
                </a:extLst>
              </a:tr>
              <a:tr h="430518">
                <a:tc>
                  <a:txBody>
                    <a:bodyPr/>
                    <a:lstStyle/>
                    <a:p>
                      <a:pPr algn="ctr"/>
                      <a:r>
                        <a:rPr lang="en-US" sz="2400" b="1" kern="1200" dirty="0">
                          <a:solidFill>
                            <a:schemeClr val="lt1"/>
                          </a:solidFill>
                          <a:latin typeface="+mn-lt"/>
                          <a:ea typeface="+mn-ea"/>
                          <a:cs typeface="+mn-cs"/>
                          <a:hlinkClick r:id="rId5" action="ppaction://hlinkfile"/>
                        </a:rPr>
                        <a:t>Studies</a:t>
                      </a:r>
                      <a:endParaRPr lang="en-US"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sz="2400" b="1" kern="1200" dirty="0">
                          <a:solidFill>
                            <a:schemeClr val="lt1"/>
                          </a:solidFill>
                          <a:latin typeface="+mn-lt"/>
                          <a:ea typeface="+mn-ea"/>
                          <a:cs typeface="+mn-cs"/>
                          <a:hlinkClick r:id="rId6" action="ppaction://hlinkfile"/>
                        </a:rPr>
                        <a:t>Traineeship</a:t>
                      </a:r>
                      <a:endParaRPr lang="en-US"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sz="2400" b="1" kern="1200" dirty="0">
                          <a:solidFill>
                            <a:schemeClr val="lt1"/>
                          </a:solidFill>
                          <a:latin typeface="+mn-lt"/>
                          <a:ea typeface="+mn-ea"/>
                          <a:cs typeface="+mn-cs"/>
                          <a:hlinkClick r:id="rId7" action="ppaction://hlinkfile"/>
                        </a:rPr>
                        <a:t>Teaching</a:t>
                      </a:r>
                      <a:endParaRPr lang="en-US" sz="2400" b="1" kern="1200" dirty="0">
                        <a:solidFill>
                          <a:schemeClr val="lt1"/>
                        </a:solidFill>
                        <a:latin typeface="+mn-lt"/>
                        <a:ea typeface="+mn-ea"/>
                        <a:cs typeface="+mn-cs"/>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sz="2400" b="1" kern="1200" dirty="0">
                          <a:solidFill>
                            <a:schemeClr val="lt1"/>
                          </a:solidFill>
                          <a:latin typeface="+mn-lt"/>
                          <a:ea typeface="+mn-ea"/>
                          <a:cs typeface="+mn-cs"/>
                          <a:hlinkClick r:id="rId8" action="ppaction://hlinkfile"/>
                        </a:rPr>
                        <a:t>Training</a:t>
                      </a:r>
                      <a:endParaRPr lang="en-US"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xmlns="" val="10002"/>
                  </a:ext>
                </a:extLst>
              </a:tr>
              <a:tr h="2403580">
                <a:tc>
                  <a:txBody>
                    <a:bodyPr/>
                    <a:lstStyle/>
                    <a:p>
                      <a:pPr algn="l">
                        <a:spcBef>
                          <a:spcPts val="600"/>
                        </a:spcBef>
                        <a:buFont typeface="Arial" pitchFamily="34" charset="0"/>
                        <a:buChar char="•"/>
                      </a:pPr>
                      <a:endParaRPr lang="en-US" sz="1800" dirty="0"/>
                    </a:p>
                    <a:p>
                      <a:pPr algn="l">
                        <a:spcBef>
                          <a:spcPts val="0"/>
                        </a:spcBef>
                        <a:buFont typeface="Arial" pitchFamily="34" charset="0"/>
                        <a:buChar char="•"/>
                      </a:pPr>
                      <a:r>
                        <a:rPr lang="en-US" sz="1800" dirty="0"/>
                        <a:t> </a:t>
                      </a:r>
                      <a:r>
                        <a:rPr lang="en-US" sz="1800" b="1" dirty="0"/>
                        <a:t>list of courses with ECTS or equivalent</a:t>
                      </a:r>
                    </a:p>
                    <a:p>
                      <a:pPr indent="0" algn="l">
                        <a:spcBef>
                          <a:spcPts val="1200"/>
                        </a:spcBef>
                        <a:buFont typeface="Arial" pitchFamily="34" charset="0"/>
                        <a:buChar char="•"/>
                      </a:pPr>
                      <a:r>
                        <a:rPr lang="en-US" sz="1800" b="1" dirty="0"/>
                        <a:t> targeted learning outcomes</a:t>
                      </a:r>
                    </a:p>
                    <a:p>
                      <a:pPr algn="l">
                        <a:spcBef>
                          <a:spcPts val="1200"/>
                        </a:spcBef>
                        <a:buFont typeface="Arial" pitchFamily="34" charset="0"/>
                        <a:buChar char="•"/>
                      </a:pPr>
                      <a:r>
                        <a:rPr lang="en-US" sz="1800" b="1" dirty="0"/>
                        <a:t> formal recognition</a:t>
                      </a:r>
                      <a:endParaRPr lang="en-US" sz="1800" b="1"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Bef>
                          <a:spcPts val="600"/>
                        </a:spcBef>
                        <a:buFont typeface="Arial" pitchFamily="34" charset="0"/>
                        <a:buChar char="•"/>
                      </a:pPr>
                      <a:endParaRPr lang="en-US" sz="1800" dirty="0"/>
                    </a:p>
                    <a:p>
                      <a:pPr algn="l">
                        <a:spcBef>
                          <a:spcPts val="0"/>
                        </a:spcBef>
                        <a:buFont typeface="Arial" pitchFamily="34" charset="0"/>
                        <a:buChar char="•"/>
                      </a:pPr>
                      <a:r>
                        <a:rPr lang="en-US" sz="1800" dirty="0"/>
                        <a:t>  </a:t>
                      </a:r>
                      <a:r>
                        <a:rPr lang="en-US" sz="1800" b="1" dirty="0"/>
                        <a:t>knowledge skills</a:t>
                      </a:r>
                    </a:p>
                    <a:p>
                      <a:pPr indent="0" algn="l">
                        <a:spcBef>
                          <a:spcPts val="1200"/>
                        </a:spcBef>
                        <a:buFont typeface="Arial" pitchFamily="34" charset="0"/>
                        <a:buChar char="•"/>
                      </a:pPr>
                      <a:r>
                        <a:rPr lang="en-US" sz="1800" b="1" dirty="0"/>
                        <a:t> competences to be acquired</a:t>
                      </a:r>
                    </a:p>
                    <a:p>
                      <a:pPr algn="l">
                        <a:spcBef>
                          <a:spcPts val="1200"/>
                        </a:spcBef>
                        <a:buFont typeface="Arial" pitchFamily="34" charset="0"/>
                        <a:buChar char="•"/>
                      </a:pPr>
                      <a:r>
                        <a:rPr lang="en-US" sz="1800" b="1" baseline="0" dirty="0"/>
                        <a:t> c</a:t>
                      </a:r>
                      <a:r>
                        <a:rPr lang="en-US" sz="1800" b="1" dirty="0"/>
                        <a:t>ompulsory/</a:t>
                      </a:r>
                    </a:p>
                    <a:p>
                      <a:pPr algn="l">
                        <a:spcBef>
                          <a:spcPts val="0"/>
                        </a:spcBef>
                        <a:buFont typeface="Arial" pitchFamily="34" charset="0"/>
                        <a:buNone/>
                      </a:pPr>
                      <a:r>
                        <a:rPr lang="en-US" sz="1800" b="1" dirty="0"/>
                        <a:t>voluntary?</a:t>
                      </a:r>
                      <a:r>
                        <a:rPr lang="en-US" sz="1800" b="1" baseline="0" dirty="0"/>
                        <a:t>  Any ECTS?</a:t>
                      </a:r>
                      <a:endParaRPr lang="en-US" sz="1800"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spcBef>
                          <a:spcPts val="600"/>
                        </a:spcBef>
                        <a:buFont typeface="Arial" pitchFamily="34" charset="0"/>
                        <a:buChar char="•"/>
                      </a:pPr>
                      <a:endParaRPr lang="en-US" sz="1800" dirty="0"/>
                    </a:p>
                    <a:p>
                      <a:pPr algn="l">
                        <a:spcBef>
                          <a:spcPts val="600"/>
                        </a:spcBef>
                        <a:buFont typeface="Arial" pitchFamily="34" charset="0"/>
                        <a:buChar char="•"/>
                      </a:pPr>
                      <a:endParaRPr lang="en-US" sz="1800" dirty="0"/>
                    </a:p>
                    <a:p>
                      <a:pPr algn="l">
                        <a:spcBef>
                          <a:spcPts val="0"/>
                        </a:spcBef>
                        <a:buFont typeface="Arial" pitchFamily="34" charset="0"/>
                        <a:buChar char="•"/>
                      </a:pPr>
                      <a:r>
                        <a:rPr lang="en-US" sz="1800" dirty="0"/>
                        <a:t> </a:t>
                      </a:r>
                      <a:r>
                        <a:rPr lang="en-US" sz="1800" b="1" dirty="0"/>
                        <a:t>overall</a:t>
                      </a:r>
                      <a:r>
                        <a:rPr lang="en-US" sz="1800" b="1" baseline="0" dirty="0"/>
                        <a:t> objectives</a:t>
                      </a:r>
                      <a:endParaRPr lang="en-US" sz="1800" b="1" dirty="0"/>
                    </a:p>
                    <a:p>
                      <a:pPr indent="0" algn="l">
                        <a:spcBef>
                          <a:spcPts val="1200"/>
                        </a:spcBef>
                        <a:buFont typeface="Arial" pitchFamily="34" charset="0"/>
                        <a:buChar char="•"/>
                      </a:pPr>
                      <a:r>
                        <a:rPr lang="en-US" sz="1800" b="1" dirty="0"/>
                        <a:t> activities</a:t>
                      </a:r>
                      <a:r>
                        <a:rPr lang="en-US" sz="1800" b="1" baseline="0" dirty="0"/>
                        <a:t> and added value foreseen</a:t>
                      </a:r>
                      <a:endParaRPr lang="en-US" sz="1800" b="1" dirty="0"/>
                    </a:p>
                    <a:p>
                      <a:pPr algn="l">
                        <a:spcBef>
                          <a:spcPts val="1200"/>
                        </a:spcBef>
                        <a:buFont typeface="Arial" pitchFamily="34" charset="0"/>
                        <a:buChar char="•"/>
                      </a:pPr>
                      <a:r>
                        <a:rPr lang="en-US" sz="1800" b="1" dirty="0"/>
                        <a:t> expected outcomes and impact</a:t>
                      </a:r>
                      <a:endParaRPr lang="en-US" sz="1800" b="1" baseline="0" dirty="0"/>
                    </a:p>
                    <a:p>
                      <a:pPr algn="l">
                        <a:spcBef>
                          <a:spcPts val="1200"/>
                        </a:spcBef>
                        <a:buFont typeface="Arial" pitchFamily="34" charset="0"/>
                        <a:buChar char="•"/>
                      </a:pPr>
                      <a:endParaRPr lang="en-US" sz="1800" dirty="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336016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9</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457200" y="685800"/>
            <a:ext cx="8229600" cy="749300"/>
          </a:xfrm>
        </p:spPr>
        <p:txBody>
          <a:bodyPr>
            <a:normAutofit/>
          </a:bodyPr>
          <a:lstStyle/>
          <a:p>
            <a:r>
              <a:rPr lang="en-US" sz="3600" dirty="0">
                <a:solidFill>
                  <a:srgbClr val="002060"/>
                </a:solidFill>
                <a:latin typeface="Book Antiqua" panose="02040602050305030304" pitchFamily="18" charset="0"/>
              </a:rPr>
              <a:t>Implementation – </a:t>
            </a:r>
            <a:r>
              <a:rPr lang="en-US" sz="3600" dirty="0">
                <a:solidFill>
                  <a:schemeClr val="accent6">
                    <a:lumMod val="50000"/>
                  </a:schemeClr>
                </a:solidFill>
                <a:latin typeface="Book Antiqua" panose="02040602050305030304" pitchFamily="18" charset="0"/>
              </a:rPr>
              <a:t>basic principles</a:t>
            </a:r>
            <a:endParaRPr lang="bs-Latn-BA" sz="3600" dirty="0">
              <a:solidFill>
                <a:schemeClr val="accent6">
                  <a:lumMod val="50000"/>
                </a:schemeClr>
              </a:solidFill>
              <a:latin typeface="Book Antiqua" panose="02040602050305030304" pitchFamily="18" charset="0"/>
            </a:endParaRPr>
          </a:p>
        </p:txBody>
      </p:sp>
      <p:sp>
        <p:nvSpPr>
          <p:cNvPr id="10" name="Content Placeholder 10"/>
          <p:cNvSpPr>
            <a:spLocks noGrp="1"/>
          </p:cNvSpPr>
          <p:nvPr>
            <p:ph idx="1"/>
          </p:nvPr>
        </p:nvSpPr>
        <p:spPr>
          <a:xfrm>
            <a:off x="457200" y="1874837"/>
            <a:ext cx="8305800" cy="3916363"/>
          </a:xfrm>
        </p:spPr>
        <p:txBody>
          <a:bodyPr>
            <a:normAutofit/>
          </a:bodyPr>
          <a:lstStyle/>
          <a:p>
            <a:pPr>
              <a:spcBef>
                <a:spcPts val="1800"/>
              </a:spcBef>
            </a:pPr>
            <a:r>
              <a:rPr lang="en-US" sz="2400" b="1" dirty="0">
                <a:latin typeface="Book Antiqua" pitchFamily="18" charset="0"/>
              </a:rPr>
              <a:t>Pre-financing of the grant must be foreseen for the students in order to facilitate the installation process</a:t>
            </a:r>
          </a:p>
          <a:p>
            <a:pPr>
              <a:spcBef>
                <a:spcPts val="1800"/>
              </a:spcBef>
            </a:pPr>
            <a:r>
              <a:rPr lang="en-US" sz="2400" b="1" dirty="0">
                <a:latin typeface="Book Antiqua" pitchFamily="18" charset="0"/>
              </a:rPr>
              <a:t>Receiving </a:t>
            </a:r>
            <a:r>
              <a:rPr lang="en-US" sz="2400" b="1" dirty="0" err="1">
                <a:latin typeface="Book Antiqua" pitchFamily="18" charset="0"/>
              </a:rPr>
              <a:t>organisation</a:t>
            </a:r>
            <a:r>
              <a:rPr lang="en-US" sz="2400" b="1" dirty="0">
                <a:latin typeface="Book Antiqua" pitchFamily="18" charset="0"/>
              </a:rPr>
              <a:t> and sending </a:t>
            </a:r>
            <a:r>
              <a:rPr lang="en-US" sz="2400" b="1" dirty="0" err="1">
                <a:latin typeface="Book Antiqua" pitchFamily="18" charset="0"/>
              </a:rPr>
              <a:t>organisation</a:t>
            </a:r>
            <a:r>
              <a:rPr lang="en-US" sz="2400" b="1" dirty="0">
                <a:latin typeface="Book Antiqua" pitchFamily="18" charset="0"/>
              </a:rPr>
              <a:t> have to ensure a constant follow-up and regular monitoring on the individual mobility</a:t>
            </a:r>
          </a:p>
          <a:p>
            <a:pPr>
              <a:spcBef>
                <a:spcPts val="1800"/>
              </a:spcBef>
            </a:pPr>
            <a:r>
              <a:rPr lang="en-US" sz="2400" b="1" dirty="0">
                <a:solidFill>
                  <a:schemeClr val="accent2">
                    <a:lumMod val="75000"/>
                  </a:schemeClr>
                </a:solidFill>
                <a:latin typeface="Book Antiqua" pitchFamily="18" charset="0"/>
              </a:rPr>
              <a:t>All mobility details must be encoded in the EACEA Mobility tool</a:t>
            </a:r>
          </a:p>
        </p:txBody>
      </p:sp>
    </p:spTree>
    <p:extLst>
      <p:ext uri="{BB962C8B-B14F-4D97-AF65-F5344CB8AC3E}">
        <p14:creationId xmlns:p14="http://schemas.microsoft.com/office/powerpoint/2010/main" xmlns="" val="10284958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4409</TotalTime>
  <Words>1350</Words>
  <Application>Microsoft Office PowerPoint</Application>
  <PresentationFormat>On-screen Show (4:3)</PresentationFormat>
  <Paragraphs>278</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Development of master curricula for natural disasters risk management in Western Balkan countries</vt:lpstr>
      <vt:lpstr>Slide 2</vt:lpstr>
      <vt:lpstr>Slide 3</vt:lpstr>
      <vt:lpstr>Slide 4</vt:lpstr>
      <vt:lpstr>Preparation – basic principles</vt:lpstr>
      <vt:lpstr>Preparation – Inter-institutional agreement</vt:lpstr>
      <vt:lpstr>Preparation –tasks Inter-Institutional Agreement (IIA) </vt:lpstr>
      <vt:lpstr>Preparation – Learning/Mobility Agreement </vt:lpstr>
      <vt:lpstr>Implementation – basic principles</vt:lpstr>
      <vt:lpstr>Follow-up – basic principles</vt:lpstr>
      <vt:lpstr>Financial Management – basic principles</vt:lpstr>
      <vt:lpstr>Subsistence costs – students and staff </vt:lpstr>
      <vt:lpstr>Modification of the mobility scheme</vt:lpstr>
      <vt:lpstr>Slide 14</vt:lpstr>
      <vt:lpstr>Slide 15</vt:lpstr>
      <vt:lpstr>Slide 16</vt:lpstr>
      <vt:lpstr>Documents inventory</vt:lpstr>
      <vt:lpstr>EACEA Mobility Tool</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master curricula for natural disasters risk management in Western Balkan countries</dc:title>
  <dc:creator>vesna</dc:creator>
  <cp:lastModifiedBy>Milan</cp:lastModifiedBy>
  <cp:revision>31</cp:revision>
  <dcterms:created xsi:type="dcterms:W3CDTF">2017-03-30T08:33:25Z</dcterms:created>
  <dcterms:modified xsi:type="dcterms:W3CDTF">2017-09-23T10:37:42Z</dcterms:modified>
</cp:coreProperties>
</file>